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31"/>
  </p:notesMasterIdLst>
  <p:sldIdLst>
    <p:sldId id="256" r:id="rId2"/>
    <p:sldId id="257" r:id="rId3"/>
    <p:sldId id="258" r:id="rId4"/>
    <p:sldId id="283" r:id="rId5"/>
    <p:sldId id="259" r:id="rId6"/>
    <p:sldId id="289" r:id="rId7"/>
    <p:sldId id="287" r:id="rId8"/>
    <p:sldId id="288" r:id="rId9"/>
    <p:sldId id="260" r:id="rId10"/>
    <p:sldId id="261" r:id="rId11"/>
    <p:sldId id="262" r:id="rId12"/>
    <p:sldId id="264" r:id="rId13"/>
    <p:sldId id="266" r:id="rId14"/>
    <p:sldId id="279" r:id="rId15"/>
    <p:sldId id="280" r:id="rId16"/>
    <p:sldId id="270" r:id="rId17"/>
    <p:sldId id="271" r:id="rId18"/>
    <p:sldId id="272" r:id="rId19"/>
    <p:sldId id="273" r:id="rId20"/>
    <p:sldId id="284" r:id="rId21"/>
    <p:sldId id="275" r:id="rId22"/>
    <p:sldId id="282" r:id="rId23"/>
    <p:sldId id="277" r:id="rId24"/>
    <p:sldId id="286" r:id="rId25"/>
    <p:sldId id="281" r:id="rId26"/>
    <p:sldId id="285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570FF"/>
    <a:srgbClr val="FF378D"/>
    <a:srgbClr val="DA0000"/>
    <a:srgbClr val="BC0000"/>
    <a:srgbClr val="AC0000"/>
    <a:srgbClr val="B9F2FF"/>
    <a:srgbClr val="69E2FF"/>
    <a:srgbClr val="007A37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61669-E390-4BC5-ACCB-DF08707A1163}" type="doc">
      <dgm:prSet loTypeId="urn:microsoft.com/office/officeart/2005/8/layout/vProcess5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BA5DC67-4724-459D-9EF4-254615E2DF7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системы клинических исследований</a:t>
          </a:r>
          <a:endParaRPr lang="ru-RU" dirty="0">
            <a:solidFill>
              <a:srgbClr val="002060"/>
            </a:solidFill>
          </a:endParaRPr>
        </a:p>
      </dgm:t>
    </dgm:pt>
    <dgm:pt modelId="{B993ADAA-E34A-41BF-A667-5C9392D1E3F1}" type="parTrans" cxnId="{1EE8628F-0877-4449-B48F-4401D42941B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7A3B38A-C040-453B-B090-E2DFE0293E1B}" type="sibTrans" cxnId="{1EE8628F-0877-4449-B48F-4401D42941B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7892445-4C1E-4FBA-A215-81CF4266F25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Поиск и разработка </a:t>
          </a:r>
          <a:r>
            <a:rPr lang="ru-RU" dirty="0" err="1" smtClean="0">
              <a:solidFill>
                <a:srgbClr val="002060"/>
              </a:solidFill>
            </a:rPr>
            <a:t>биомаркеров</a:t>
          </a:r>
          <a:r>
            <a:rPr lang="ru-RU" dirty="0" smtClean="0">
              <a:solidFill>
                <a:srgbClr val="002060"/>
              </a:solidFill>
            </a:rPr>
            <a:t> процессов старения и </a:t>
          </a:r>
          <a:r>
            <a:rPr lang="ru-RU" dirty="0" err="1" smtClean="0">
              <a:solidFill>
                <a:srgbClr val="002060"/>
              </a:solidFill>
            </a:rPr>
            <a:t>антистарения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2153B955-2E03-4597-A639-5AAA24DA9008}" type="parTrans" cxnId="{FCC32A57-9E80-4476-967A-291175B30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6237BDC-B51E-41C9-89EB-1AE8BD4D1A5E}" type="sibTrans" cxnId="{FCC32A57-9E80-4476-967A-291175B30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0B07984-182B-4703-AE47-40FE395DD4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Эпидемиологические исследования</a:t>
          </a:r>
          <a:endParaRPr lang="ru-RU" dirty="0">
            <a:solidFill>
              <a:srgbClr val="002060"/>
            </a:solidFill>
          </a:endParaRPr>
        </a:p>
      </dgm:t>
    </dgm:pt>
    <dgm:pt modelId="{793C08C9-401B-4FCC-BD61-B7A4667BCAD9}" type="parTrans" cxnId="{85BB82B5-90DE-43DA-88CB-6BD6D94222B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FD3E217-8DC8-4025-AA5C-015AACFDF11A}" type="sibTrans" cxnId="{85BB82B5-90DE-43DA-88CB-6BD6D94222B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C5BE876-5172-46B7-AD02-0796A2CFA4C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биологически активных добавок долголетия</a:t>
          </a:r>
          <a:endParaRPr lang="ru-RU" dirty="0">
            <a:solidFill>
              <a:srgbClr val="002060"/>
            </a:solidFill>
          </a:endParaRPr>
        </a:p>
      </dgm:t>
    </dgm:pt>
    <dgm:pt modelId="{895673AB-7C77-4B8E-A32E-75910735C4B7}" type="parTrans" cxnId="{CDE41861-5A9A-437F-ABA7-271DCD8361D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D2FE046-F108-4199-B4CE-F274F1418E65}" type="sibTrans" cxnId="{CDE41861-5A9A-437F-ABA7-271DCD8361D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F6CC47-14FD-4981-A1AF-34051F53FCF3}" type="pres">
      <dgm:prSet presAssocID="{79361669-E390-4BC5-ACCB-DF08707A11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2A3AD-7BA4-4B4A-9FAF-9F7366CAF770}" type="pres">
      <dgm:prSet presAssocID="{79361669-E390-4BC5-ACCB-DF08707A1163}" presName="dummyMaxCanvas" presStyleCnt="0">
        <dgm:presLayoutVars/>
      </dgm:prSet>
      <dgm:spPr/>
    </dgm:pt>
    <dgm:pt modelId="{991E75D3-30A2-4DD5-986E-11F4541F819B}" type="pres">
      <dgm:prSet presAssocID="{79361669-E390-4BC5-ACCB-DF08707A116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D40D-EEF9-492F-B3B3-1D08D80A2512}" type="pres">
      <dgm:prSet presAssocID="{79361669-E390-4BC5-ACCB-DF08707A11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20DAD-17A0-47D1-B7E9-9B7AD539DB70}" type="pres">
      <dgm:prSet presAssocID="{79361669-E390-4BC5-ACCB-DF08707A11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B1E12-A70B-4A3F-99A4-198D805F6721}" type="pres">
      <dgm:prSet presAssocID="{79361669-E390-4BC5-ACCB-DF08707A11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A4DA8-E7E2-4838-9D3B-C9A500A46706}" type="pres">
      <dgm:prSet presAssocID="{79361669-E390-4BC5-ACCB-DF08707A11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CDC83-B5C4-450F-B57A-B6DBEFC28BD7}" type="pres">
      <dgm:prSet presAssocID="{79361669-E390-4BC5-ACCB-DF08707A11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8A127-9C18-4BC4-A679-5AD1C379B0BF}" type="pres">
      <dgm:prSet presAssocID="{79361669-E390-4BC5-ACCB-DF08707A11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5F03-C606-4D39-8DC5-5F54C5E9D739}" type="pres">
      <dgm:prSet presAssocID="{79361669-E390-4BC5-ACCB-DF08707A11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92BFE-B041-49B7-A627-90578032ECF9}" type="pres">
      <dgm:prSet presAssocID="{79361669-E390-4BC5-ACCB-DF08707A11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CB57-BC7E-419B-B415-E5B9F32475DD}" type="pres">
      <dgm:prSet presAssocID="{79361669-E390-4BC5-ACCB-DF08707A11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B9B1-B525-4203-B342-E7AFE1C80085}" type="pres">
      <dgm:prSet presAssocID="{79361669-E390-4BC5-ACCB-DF08707A11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41861-5A9A-437F-ABA7-271DCD8361D1}" srcId="{79361669-E390-4BC5-ACCB-DF08707A1163}" destId="{BC5BE876-5172-46B7-AD02-0796A2CFA4CC}" srcOrd="3" destOrd="0" parTransId="{895673AB-7C77-4B8E-A32E-75910735C4B7}" sibTransId="{1D2FE046-F108-4199-B4CE-F274F1418E65}"/>
    <dgm:cxn modelId="{42103213-3B02-41D1-B904-143E9F055A46}" type="presOf" srcId="{07892445-4C1E-4FBA-A215-81CF4266F252}" destId="{B5792BFE-B041-49B7-A627-90578032ECF9}" srcOrd="1" destOrd="0" presId="urn:microsoft.com/office/officeart/2005/8/layout/vProcess5"/>
    <dgm:cxn modelId="{FCC32A57-9E80-4476-967A-291175B30FF9}" srcId="{79361669-E390-4BC5-ACCB-DF08707A1163}" destId="{07892445-4C1E-4FBA-A215-81CF4266F252}" srcOrd="1" destOrd="0" parTransId="{2153B955-2E03-4597-A639-5AAA24DA9008}" sibTransId="{96237BDC-B51E-41C9-89EB-1AE8BD4D1A5E}"/>
    <dgm:cxn modelId="{CD0E473F-28AB-4E5F-A7EB-7A5EB8AD57B3}" type="presOf" srcId="{5FD3E217-8DC8-4025-AA5C-015AACFDF11A}" destId="{5E18A127-9C18-4BC4-A679-5AD1C379B0BF}" srcOrd="0" destOrd="0" presId="urn:microsoft.com/office/officeart/2005/8/layout/vProcess5"/>
    <dgm:cxn modelId="{5AA5C9DB-2AAD-4F8D-9295-1A838981BB41}" type="presOf" srcId="{DBA5DC67-4724-459D-9EF4-254615E2DF7A}" destId="{991E75D3-30A2-4DD5-986E-11F4541F819B}" srcOrd="0" destOrd="0" presId="urn:microsoft.com/office/officeart/2005/8/layout/vProcess5"/>
    <dgm:cxn modelId="{6ACAB1C6-3CD4-4C76-8B25-3128001348E5}" type="presOf" srcId="{79361669-E390-4BC5-ACCB-DF08707A1163}" destId="{23F6CC47-14FD-4981-A1AF-34051F53FCF3}" srcOrd="0" destOrd="0" presId="urn:microsoft.com/office/officeart/2005/8/layout/vProcess5"/>
    <dgm:cxn modelId="{774D505D-DB3E-4681-87B3-A0433F56CFBC}" type="presOf" srcId="{E0B07984-182B-4703-AE47-40FE395DD4A7}" destId="{28C20DAD-17A0-47D1-B7E9-9B7AD539DB70}" srcOrd="0" destOrd="0" presId="urn:microsoft.com/office/officeart/2005/8/layout/vProcess5"/>
    <dgm:cxn modelId="{2A9DF155-8E95-4AD3-977A-3B3E323E2C48}" type="presOf" srcId="{E0B07984-182B-4703-AE47-40FE395DD4A7}" destId="{E953CB57-BC7E-419B-B415-E5B9F32475DD}" srcOrd="1" destOrd="0" presId="urn:microsoft.com/office/officeart/2005/8/layout/vProcess5"/>
    <dgm:cxn modelId="{9B2B7173-A5B9-483A-989A-806621B6F18B}" type="presOf" srcId="{BC5BE876-5172-46B7-AD02-0796A2CFA4CC}" destId="{1A5B1E12-A70B-4A3F-99A4-198D805F6721}" srcOrd="0" destOrd="0" presId="urn:microsoft.com/office/officeart/2005/8/layout/vProcess5"/>
    <dgm:cxn modelId="{8B8BF65A-FEB4-4419-9806-D4EC47AFFAA0}" type="presOf" srcId="{96237BDC-B51E-41C9-89EB-1AE8BD4D1A5E}" destId="{DC8CDC83-B5C4-450F-B57A-B6DBEFC28BD7}" srcOrd="0" destOrd="0" presId="urn:microsoft.com/office/officeart/2005/8/layout/vProcess5"/>
    <dgm:cxn modelId="{8F68DFD9-ECA7-4603-B7FA-0A9EE3364E91}" type="presOf" srcId="{BC5BE876-5172-46B7-AD02-0796A2CFA4CC}" destId="{1AA8B9B1-B525-4203-B342-E7AFE1C80085}" srcOrd="1" destOrd="0" presId="urn:microsoft.com/office/officeart/2005/8/layout/vProcess5"/>
    <dgm:cxn modelId="{1EE8628F-0877-4449-B48F-4401D42941BA}" srcId="{79361669-E390-4BC5-ACCB-DF08707A1163}" destId="{DBA5DC67-4724-459D-9EF4-254615E2DF7A}" srcOrd="0" destOrd="0" parTransId="{B993ADAA-E34A-41BF-A667-5C9392D1E3F1}" sibTransId="{17A3B38A-C040-453B-B090-E2DFE0293E1B}"/>
    <dgm:cxn modelId="{85BB82B5-90DE-43DA-88CB-6BD6D94222B6}" srcId="{79361669-E390-4BC5-ACCB-DF08707A1163}" destId="{E0B07984-182B-4703-AE47-40FE395DD4A7}" srcOrd="2" destOrd="0" parTransId="{793C08C9-401B-4FCC-BD61-B7A4667BCAD9}" sibTransId="{5FD3E217-8DC8-4025-AA5C-015AACFDF11A}"/>
    <dgm:cxn modelId="{21839244-5699-4670-827C-64C07A561F69}" type="presOf" srcId="{17A3B38A-C040-453B-B090-E2DFE0293E1B}" destId="{3F0A4DA8-E7E2-4838-9D3B-C9A500A46706}" srcOrd="0" destOrd="0" presId="urn:microsoft.com/office/officeart/2005/8/layout/vProcess5"/>
    <dgm:cxn modelId="{B1D93AB9-E876-4A8C-8CAA-B824700A830E}" type="presOf" srcId="{DBA5DC67-4724-459D-9EF4-254615E2DF7A}" destId="{917D5F03-C606-4D39-8DC5-5F54C5E9D739}" srcOrd="1" destOrd="0" presId="urn:microsoft.com/office/officeart/2005/8/layout/vProcess5"/>
    <dgm:cxn modelId="{ECB15F7A-AC55-400C-92F0-817C8CC22C3B}" type="presOf" srcId="{07892445-4C1E-4FBA-A215-81CF4266F252}" destId="{992CD40D-EEF9-492F-B3B3-1D08D80A2512}" srcOrd="0" destOrd="0" presId="urn:microsoft.com/office/officeart/2005/8/layout/vProcess5"/>
    <dgm:cxn modelId="{A344D0AF-1AAC-4329-A8E7-332192A87F4F}" type="presParOf" srcId="{23F6CC47-14FD-4981-A1AF-34051F53FCF3}" destId="{2702A3AD-7BA4-4B4A-9FAF-9F7366CAF770}" srcOrd="0" destOrd="0" presId="urn:microsoft.com/office/officeart/2005/8/layout/vProcess5"/>
    <dgm:cxn modelId="{AE0AD941-9D0A-4DD8-845E-4C14B6C9ACB0}" type="presParOf" srcId="{23F6CC47-14FD-4981-A1AF-34051F53FCF3}" destId="{991E75D3-30A2-4DD5-986E-11F4541F819B}" srcOrd="1" destOrd="0" presId="urn:microsoft.com/office/officeart/2005/8/layout/vProcess5"/>
    <dgm:cxn modelId="{24967952-1587-4FC6-BE96-BAF0FEC2D6D1}" type="presParOf" srcId="{23F6CC47-14FD-4981-A1AF-34051F53FCF3}" destId="{992CD40D-EEF9-492F-B3B3-1D08D80A2512}" srcOrd="2" destOrd="0" presId="urn:microsoft.com/office/officeart/2005/8/layout/vProcess5"/>
    <dgm:cxn modelId="{32BF329D-E647-4C0D-A065-4942135298D7}" type="presParOf" srcId="{23F6CC47-14FD-4981-A1AF-34051F53FCF3}" destId="{28C20DAD-17A0-47D1-B7E9-9B7AD539DB70}" srcOrd="3" destOrd="0" presId="urn:microsoft.com/office/officeart/2005/8/layout/vProcess5"/>
    <dgm:cxn modelId="{7D3C620D-396F-441D-8BB4-21B767F96425}" type="presParOf" srcId="{23F6CC47-14FD-4981-A1AF-34051F53FCF3}" destId="{1A5B1E12-A70B-4A3F-99A4-198D805F6721}" srcOrd="4" destOrd="0" presId="urn:microsoft.com/office/officeart/2005/8/layout/vProcess5"/>
    <dgm:cxn modelId="{E4B3E045-A94D-4FF2-B981-26AA9396080A}" type="presParOf" srcId="{23F6CC47-14FD-4981-A1AF-34051F53FCF3}" destId="{3F0A4DA8-E7E2-4838-9D3B-C9A500A46706}" srcOrd="5" destOrd="0" presId="urn:microsoft.com/office/officeart/2005/8/layout/vProcess5"/>
    <dgm:cxn modelId="{65151291-2F07-4049-A15F-5BAECBF44A1D}" type="presParOf" srcId="{23F6CC47-14FD-4981-A1AF-34051F53FCF3}" destId="{DC8CDC83-B5C4-450F-B57A-B6DBEFC28BD7}" srcOrd="6" destOrd="0" presId="urn:microsoft.com/office/officeart/2005/8/layout/vProcess5"/>
    <dgm:cxn modelId="{F9DC6237-70C0-44A0-9885-81D2C596C173}" type="presParOf" srcId="{23F6CC47-14FD-4981-A1AF-34051F53FCF3}" destId="{5E18A127-9C18-4BC4-A679-5AD1C379B0BF}" srcOrd="7" destOrd="0" presId="urn:microsoft.com/office/officeart/2005/8/layout/vProcess5"/>
    <dgm:cxn modelId="{EFC385AB-FB2A-4432-BFFD-963DC14FF6C7}" type="presParOf" srcId="{23F6CC47-14FD-4981-A1AF-34051F53FCF3}" destId="{917D5F03-C606-4D39-8DC5-5F54C5E9D739}" srcOrd="8" destOrd="0" presId="urn:microsoft.com/office/officeart/2005/8/layout/vProcess5"/>
    <dgm:cxn modelId="{3673F935-572C-4903-9D16-70A88E63772E}" type="presParOf" srcId="{23F6CC47-14FD-4981-A1AF-34051F53FCF3}" destId="{B5792BFE-B041-49B7-A627-90578032ECF9}" srcOrd="9" destOrd="0" presId="urn:microsoft.com/office/officeart/2005/8/layout/vProcess5"/>
    <dgm:cxn modelId="{60F1156C-C0EA-4807-9D86-45A7A4CD51B3}" type="presParOf" srcId="{23F6CC47-14FD-4981-A1AF-34051F53FCF3}" destId="{E953CB57-BC7E-419B-B415-E5B9F32475DD}" srcOrd="10" destOrd="0" presId="urn:microsoft.com/office/officeart/2005/8/layout/vProcess5"/>
    <dgm:cxn modelId="{31DCB0AD-E836-4D50-8F53-74D66E1F3D61}" type="presParOf" srcId="{23F6CC47-14FD-4981-A1AF-34051F53FCF3}" destId="{1AA8B9B1-B525-4203-B342-E7AFE1C800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61669-E390-4BC5-ACCB-DF08707A1163}" type="doc">
      <dgm:prSet loTypeId="urn:microsoft.com/office/officeart/2005/8/layout/vProcess5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BA5DC67-4724-459D-9EF4-254615E2DF7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системы клинических исследований</a:t>
          </a:r>
          <a:endParaRPr lang="ru-RU" dirty="0">
            <a:solidFill>
              <a:srgbClr val="002060"/>
            </a:solidFill>
          </a:endParaRPr>
        </a:p>
      </dgm:t>
    </dgm:pt>
    <dgm:pt modelId="{B993ADAA-E34A-41BF-A667-5C9392D1E3F1}" type="parTrans" cxnId="{1EE8628F-0877-4449-B48F-4401D42941B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7A3B38A-C040-453B-B090-E2DFE0293E1B}" type="sibTrans" cxnId="{1EE8628F-0877-4449-B48F-4401D42941B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7892445-4C1E-4FBA-A215-81CF4266F25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Поиск и разработка </a:t>
          </a:r>
          <a:r>
            <a:rPr lang="ru-RU" dirty="0" err="1" smtClean="0">
              <a:solidFill>
                <a:srgbClr val="002060"/>
              </a:solidFill>
            </a:rPr>
            <a:t>биомаркеров</a:t>
          </a:r>
          <a:r>
            <a:rPr lang="ru-RU" dirty="0" smtClean="0">
              <a:solidFill>
                <a:srgbClr val="002060"/>
              </a:solidFill>
            </a:rPr>
            <a:t> процессов старения и </a:t>
          </a:r>
          <a:r>
            <a:rPr lang="ru-RU" dirty="0" err="1" smtClean="0">
              <a:solidFill>
                <a:srgbClr val="002060"/>
              </a:solidFill>
            </a:rPr>
            <a:t>антистарения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2153B955-2E03-4597-A639-5AAA24DA9008}" type="parTrans" cxnId="{FCC32A57-9E80-4476-967A-291175B30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6237BDC-B51E-41C9-89EB-1AE8BD4D1A5E}" type="sibTrans" cxnId="{FCC32A57-9E80-4476-967A-291175B30FF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0B07984-182B-4703-AE47-40FE395DD4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Эпидемиологические исследования</a:t>
          </a:r>
          <a:endParaRPr lang="ru-RU" dirty="0">
            <a:solidFill>
              <a:srgbClr val="002060"/>
            </a:solidFill>
          </a:endParaRPr>
        </a:p>
      </dgm:t>
    </dgm:pt>
    <dgm:pt modelId="{793C08C9-401B-4FCC-BD61-B7A4667BCAD9}" type="parTrans" cxnId="{85BB82B5-90DE-43DA-88CB-6BD6D94222B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FD3E217-8DC8-4025-AA5C-015AACFDF11A}" type="sibTrans" cxnId="{85BB82B5-90DE-43DA-88CB-6BD6D94222B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C5BE876-5172-46B7-AD02-0796A2CFA4C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Разработка биологически активных добавок долголетия</a:t>
          </a:r>
          <a:endParaRPr lang="ru-RU" dirty="0">
            <a:solidFill>
              <a:srgbClr val="002060"/>
            </a:solidFill>
          </a:endParaRPr>
        </a:p>
      </dgm:t>
    </dgm:pt>
    <dgm:pt modelId="{895673AB-7C77-4B8E-A32E-75910735C4B7}" type="parTrans" cxnId="{CDE41861-5A9A-437F-ABA7-271DCD8361D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D2FE046-F108-4199-B4CE-F274F1418E65}" type="sibTrans" cxnId="{CDE41861-5A9A-437F-ABA7-271DCD8361D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F6CC47-14FD-4981-A1AF-34051F53FCF3}" type="pres">
      <dgm:prSet presAssocID="{79361669-E390-4BC5-ACCB-DF08707A11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2A3AD-7BA4-4B4A-9FAF-9F7366CAF770}" type="pres">
      <dgm:prSet presAssocID="{79361669-E390-4BC5-ACCB-DF08707A1163}" presName="dummyMaxCanvas" presStyleCnt="0">
        <dgm:presLayoutVars/>
      </dgm:prSet>
      <dgm:spPr/>
    </dgm:pt>
    <dgm:pt modelId="{991E75D3-30A2-4DD5-986E-11F4541F819B}" type="pres">
      <dgm:prSet presAssocID="{79361669-E390-4BC5-ACCB-DF08707A116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D40D-EEF9-492F-B3B3-1D08D80A2512}" type="pres">
      <dgm:prSet presAssocID="{79361669-E390-4BC5-ACCB-DF08707A11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20DAD-17A0-47D1-B7E9-9B7AD539DB70}" type="pres">
      <dgm:prSet presAssocID="{79361669-E390-4BC5-ACCB-DF08707A11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B1E12-A70B-4A3F-99A4-198D805F6721}" type="pres">
      <dgm:prSet presAssocID="{79361669-E390-4BC5-ACCB-DF08707A11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A4DA8-E7E2-4838-9D3B-C9A500A46706}" type="pres">
      <dgm:prSet presAssocID="{79361669-E390-4BC5-ACCB-DF08707A11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CDC83-B5C4-450F-B57A-B6DBEFC28BD7}" type="pres">
      <dgm:prSet presAssocID="{79361669-E390-4BC5-ACCB-DF08707A11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8A127-9C18-4BC4-A679-5AD1C379B0BF}" type="pres">
      <dgm:prSet presAssocID="{79361669-E390-4BC5-ACCB-DF08707A11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5F03-C606-4D39-8DC5-5F54C5E9D739}" type="pres">
      <dgm:prSet presAssocID="{79361669-E390-4BC5-ACCB-DF08707A11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92BFE-B041-49B7-A627-90578032ECF9}" type="pres">
      <dgm:prSet presAssocID="{79361669-E390-4BC5-ACCB-DF08707A11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CB57-BC7E-419B-B415-E5B9F32475DD}" type="pres">
      <dgm:prSet presAssocID="{79361669-E390-4BC5-ACCB-DF08707A11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B9B1-B525-4203-B342-E7AFE1C80085}" type="pres">
      <dgm:prSet presAssocID="{79361669-E390-4BC5-ACCB-DF08707A11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0F444-8205-4F49-ADBB-5A707FFE5B98}" type="presOf" srcId="{96237BDC-B51E-41C9-89EB-1AE8BD4D1A5E}" destId="{DC8CDC83-B5C4-450F-B57A-B6DBEFC28BD7}" srcOrd="0" destOrd="0" presId="urn:microsoft.com/office/officeart/2005/8/layout/vProcess5"/>
    <dgm:cxn modelId="{CDE41861-5A9A-437F-ABA7-271DCD8361D1}" srcId="{79361669-E390-4BC5-ACCB-DF08707A1163}" destId="{BC5BE876-5172-46B7-AD02-0796A2CFA4CC}" srcOrd="3" destOrd="0" parTransId="{895673AB-7C77-4B8E-A32E-75910735C4B7}" sibTransId="{1D2FE046-F108-4199-B4CE-F274F1418E65}"/>
    <dgm:cxn modelId="{65257E3D-57BA-4208-8F61-2BC46AADAE7C}" type="presOf" srcId="{5FD3E217-8DC8-4025-AA5C-015AACFDF11A}" destId="{5E18A127-9C18-4BC4-A679-5AD1C379B0BF}" srcOrd="0" destOrd="0" presId="urn:microsoft.com/office/officeart/2005/8/layout/vProcess5"/>
    <dgm:cxn modelId="{3209FFC4-98C5-4B24-9C5F-D7274F3F839A}" type="presOf" srcId="{BC5BE876-5172-46B7-AD02-0796A2CFA4CC}" destId="{1A5B1E12-A70B-4A3F-99A4-198D805F6721}" srcOrd="0" destOrd="0" presId="urn:microsoft.com/office/officeart/2005/8/layout/vProcess5"/>
    <dgm:cxn modelId="{A967ECAF-314E-4F3D-93F5-7E4947D015FC}" type="presOf" srcId="{BC5BE876-5172-46B7-AD02-0796A2CFA4CC}" destId="{1AA8B9B1-B525-4203-B342-E7AFE1C80085}" srcOrd="1" destOrd="0" presId="urn:microsoft.com/office/officeart/2005/8/layout/vProcess5"/>
    <dgm:cxn modelId="{B2A01717-4C35-4576-84FC-E55A0D468FF5}" type="presOf" srcId="{17A3B38A-C040-453B-B090-E2DFE0293E1B}" destId="{3F0A4DA8-E7E2-4838-9D3B-C9A500A46706}" srcOrd="0" destOrd="0" presId="urn:microsoft.com/office/officeart/2005/8/layout/vProcess5"/>
    <dgm:cxn modelId="{FCC32A57-9E80-4476-967A-291175B30FF9}" srcId="{79361669-E390-4BC5-ACCB-DF08707A1163}" destId="{07892445-4C1E-4FBA-A215-81CF4266F252}" srcOrd="1" destOrd="0" parTransId="{2153B955-2E03-4597-A639-5AAA24DA9008}" sibTransId="{96237BDC-B51E-41C9-89EB-1AE8BD4D1A5E}"/>
    <dgm:cxn modelId="{55174080-2FCE-42EA-91E4-61072A1D0F09}" type="presOf" srcId="{07892445-4C1E-4FBA-A215-81CF4266F252}" destId="{B5792BFE-B041-49B7-A627-90578032ECF9}" srcOrd="1" destOrd="0" presId="urn:microsoft.com/office/officeart/2005/8/layout/vProcess5"/>
    <dgm:cxn modelId="{EACC26C9-565B-4566-B1E6-356E5828396E}" type="presOf" srcId="{79361669-E390-4BC5-ACCB-DF08707A1163}" destId="{23F6CC47-14FD-4981-A1AF-34051F53FCF3}" srcOrd="0" destOrd="0" presId="urn:microsoft.com/office/officeart/2005/8/layout/vProcess5"/>
    <dgm:cxn modelId="{1A348F01-6FC4-4978-B720-163498D51EC4}" type="presOf" srcId="{E0B07984-182B-4703-AE47-40FE395DD4A7}" destId="{E953CB57-BC7E-419B-B415-E5B9F32475DD}" srcOrd="1" destOrd="0" presId="urn:microsoft.com/office/officeart/2005/8/layout/vProcess5"/>
    <dgm:cxn modelId="{044D9D40-A69B-4385-8EF4-E73FF490BCA6}" type="presOf" srcId="{DBA5DC67-4724-459D-9EF4-254615E2DF7A}" destId="{991E75D3-30A2-4DD5-986E-11F4541F819B}" srcOrd="0" destOrd="0" presId="urn:microsoft.com/office/officeart/2005/8/layout/vProcess5"/>
    <dgm:cxn modelId="{D0B704F1-4A15-4404-9189-ECB3FF133A87}" type="presOf" srcId="{E0B07984-182B-4703-AE47-40FE395DD4A7}" destId="{28C20DAD-17A0-47D1-B7E9-9B7AD539DB70}" srcOrd="0" destOrd="0" presId="urn:microsoft.com/office/officeart/2005/8/layout/vProcess5"/>
    <dgm:cxn modelId="{1EE8628F-0877-4449-B48F-4401D42941BA}" srcId="{79361669-E390-4BC5-ACCB-DF08707A1163}" destId="{DBA5DC67-4724-459D-9EF4-254615E2DF7A}" srcOrd="0" destOrd="0" parTransId="{B993ADAA-E34A-41BF-A667-5C9392D1E3F1}" sibTransId="{17A3B38A-C040-453B-B090-E2DFE0293E1B}"/>
    <dgm:cxn modelId="{C79A2204-0E3C-4E1A-A9A9-F4FD6A54286E}" type="presOf" srcId="{DBA5DC67-4724-459D-9EF4-254615E2DF7A}" destId="{917D5F03-C606-4D39-8DC5-5F54C5E9D739}" srcOrd="1" destOrd="0" presId="urn:microsoft.com/office/officeart/2005/8/layout/vProcess5"/>
    <dgm:cxn modelId="{85BB82B5-90DE-43DA-88CB-6BD6D94222B6}" srcId="{79361669-E390-4BC5-ACCB-DF08707A1163}" destId="{E0B07984-182B-4703-AE47-40FE395DD4A7}" srcOrd="2" destOrd="0" parTransId="{793C08C9-401B-4FCC-BD61-B7A4667BCAD9}" sibTransId="{5FD3E217-8DC8-4025-AA5C-015AACFDF11A}"/>
    <dgm:cxn modelId="{C0D79C4F-E33F-40D7-8B8D-2B4CDF1571C4}" type="presOf" srcId="{07892445-4C1E-4FBA-A215-81CF4266F252}" destId="{992CD40D-EEF9-492F-B3B3-1D08D80A2512}" srcOrd="0" destOrd="0" presId="urn:microsoft.com/office/officeart/2005/8/layout/vProcess5"/>
    <dgm:cxn modelId="{68F3BBFD-D984-495E-AF3A-5E8FDF0AF487}" type="presParOf" srcId="{23F6CC47-14FD-4981-A1AF-34051F53FCF3}" destId="{2702A3AD-7BA4-4B4A-9FAF-9F7366CAF770}" srcOrd="0" destOrd="0" presId="urn:microsoft.com/office/officeart/2005/8/layout/vProcess5"/>
    <dgm:cxn modelId="{BEEED42C-D32E-4C41-A0E9-69FD6D722D34}" type="presParOf" srcId="{23F6CC47-14FD-4981-A1AF-34051F53FCF3}" destId="{991E75D3-30A2-4DD5-986E-11F4541F819B}" srcOrd="1" destOrd="0" presId="urn:microsoft.com/office/officeart/2005/8/layout/vProcess5"/>
    <dgm:cxn modelId="{0EE6D0D8-65FD-4835-A1AD-F24FD7860B84}" type="presParOf" srcId="{23F6CC47-14FD-4981-A1AF-34051F53FCF3}" destId="{992CD40D-EEF9-492F-B3B3-1D08D80A2512}" srcOrd="2" destOrd="0" presId="urn:microsoft.com/office/officeart/2005/8/layout/vProcess5"/>
    <dgm:cxn modelId="{0D5DD308-4B5A-48EA-94CB-A36679F9AAE9}" type="presParOf" srcId="{23F6CC47-14FD-4981-A1AF-34051F53FCF3}" destId="{28C20DAD-17A0-47D1-B7E9-9B7AD539DB70}" srcOrd="3" destOrd="0" presId="urn:microsoft.com/office/officeart/2005/8/layout/vProcess5"/>
    <dgm:cxn modelId="{03481723-6BF8-44A8-A140-1F69223CC922}" type="presParOf" srcId="{23F6CC47-14FD-4981-A1AF-34051F53FCF3}" destId="{1A5B1E12-A70B-4A3F-99A4-198D805F6721}" srcOrd="4" destOrd="0" presId="urn:microsoft.com/office/officeart/2005/8/layout/vProcess5"/>
    <dgm:cxn modelId="{8356E6F4-1E98-4D97-B166-B7EE586E441C}" type="presParOf" srcId="{23F6CC47-14FD-4981-A1AF-34051F53FCF3}" destId="{3F0A4DA8-E7E2-4838-9D3B-C9A500A46706}" srcOrd="5" destOrd="0" presId="urn:microsoft.com/office/officeart/2005/8/layout/vProcess5"/>
    <dgm:cxn modelId="{FA5DF11D-523A-4C86-B814-5D6ACF56561E}" type="presParOf" srcId="{23F6CC47-14FD-4981-A1AF-34051F53FCF3}" destId="{DC8CDC83-B5C4-450F-B57A-B6DBEFC28BD7}" srcOrd="6" destOrd="0" presId="urn:microsoft.com/office/officeart/2005/8/layout/vProcess5"/>
    <dgm:cxn modelId="{6D10E563-5111-42D7-8CBD-3B27FFAED7EB}" type="presParOf" srcId="{23F6CC47-14FD-4981-A1AF-34051F53FCF3}" destId="{5E18A127-9C18-4BC4-A679-5AD1C379B0BF}" srcOrd="7" destOrd="0" presId="urn:microsoft.com/office/officeart/2005/8/layout/vProcess5"/>
    <dgm:cxn modelId="{2FD518F7-C72D-4AD7-B334-FF53E6E2F9DF}" type="presParOf" srcId="{23F6CC47-14FD-4981-A1AF-34051F53FCF3}" destId="{917D5F03-C606-4D39-8DC5-5F54C5E9D739}" srcOrd="8" destOrd="0" presId="urn:microsoft.com/office/officeart/2005/8/layout/vProcess5"/>
    <dgm:cxn modelId="{B49105BA-BBCD-454E-A9C4-293E5DFB0F6D}" type="presParOf" srcId="{23F6CC47-14FD-4981-A1AF-34051F53FCF3}" destId="{B5792BFE-B041-49B7-A627-90578032ECF9}" srcOrd="9" destOrd="0" presId="urn:microsoft.com/office/officeart/2005/8/layout/vProcess5"/>
    <dgm:cxn modelId="{14BC03B9-23A7-44A1-B70F-326F3A2522CD}" type="presParOf" srcId="{23F6CC47-14FD-4981-A1AF-34051F53FCF3}" destId="{E953CB57-BC7E-419B-B415-E5B9F32475DD}" srcOrd="10" destOrd="0" presId="urn:microsoft.com/office/officeart/2005/8/layout/vProcess5"/>
    <dgm:cxn modelId="{5237E437-0E40-429A-B6AC-991568AED2A8}" type="presParOf" srcId="{23F6CC47-14FD-4981-A1AF-34051F53FCF3}" destId="{1AA8B9B1-B525-4203-B342-E7AFE1C800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E75D3-30A2-4DD5-986E-11F4541F819B}">
      <dsp:nvSpPr>
        <dsp:cNvPr id="0" name=""/>
        <dsp:cNvSpPr/>
      </dsp:nvSpPr>
      <dsp:spPr>
        <a:xfrm>
          <a:off x="0" y="0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Разработка системы клинических исследований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28767" y="28767"/>
        <a:ext cx="5366670" cy="924655"/>
      </dsp:txXfrm>
    </dsp:sp>
    <dsp:sp modelId="{992CD40D-EEF9-492F-B3B3-1D08D80A2512}">
      <dsp:nvSpPr>
        <dsp:cNvPr id="0" name=""/>
        <dsp:cNvSpPr/>
      </dsp:nvSpPr>
      <dsp:spPr>
        <a:xfrm>
          <a:off x="545172" y="1160768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Поиск и разработка </a:t>
          </a:r>
          <a:r>
            <a:rPr lang="ru-RU" sz="2600" kern="1200" dirty="0" err="1" smtClean="0">
              <a:solidFill>
                <a:srgbClr val="002060"/>
              </a:solidFill>
            </a:rPr>
            <a:t>биомаркеров</a:t>
          </a:r>
          <a:r>
            <a:rPr lang="ru-RU" sz="2600" kern="1200" dirty="0" smtClean="0">
              <a:solidFill>
                <a:srgbClr val="002060"/>
              </a:solidFill>
            </a:rPr>
            <a:t> процессов старения и </a:t>
          </a:r>
          <a:r>
            <a:rPr lang="ru-RU" sz="2600" kern="1200" dirty="0" err="1" smtClean="0">
              <a:solidFill>
                <a:srgbClr val="002060"/>
              </a:solidFill>
            </a:rPr>
            <a:t>антистарения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573939" y="1189535"/>
        <a:ext cx="5268393" cy="924655"/>
      </dsp:txXfrm>
    </dsp:sp>
    <dsp:sp modelId="{28C20DAD-17A0-47D1-B7E9-9B7AD539DB70}">
      <dsp:nvSpPr>
        <dsp:cNvPr id="0" name=""/>
        <dsp:cNvSpPr/>
      </dsp:nvSpPr>
      <dsp:spPr>
        <a:xfrm>
          <a:off x="1082208" y="2321537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Эпидемиологические исследования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110975" y="2350304"/>
        <a:ext cx="5276530" cy="924655"/>
      </dsp:txXfrm>
    </dsp:sp>
    <dsp:sp modelId="{1A5B1E12-A70B-4A3F-99A4-198D805F6721}">
      <dsp:nvSpPr>
        <dsp:cNvPr id="0" name=""/>
        <dsp:cNvSpPr/>
      </dsp:nvSpPr>
      <dsp:spPr>
        <a:xfrm>
          <a:off x="1627380" y="3482306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Разработка биологически активных добавок долголетия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656147" y="3511073"/>
        <a:ext cx="5268393" cy="924655"/>
      </dsp:txXfrm>
    </dsp:sp>
    <dsp:sp modelId="{3F0A4DA8-E7E2-4838-9D3B-C9A500A46706}">
      <dsp:nvSpPr>
        <dsp:cNvPr id="0" name=""/>
        <dsp:cNvSpPr/>
      </dsp:nvSpPr>
      <dsp:spPr>
        <a:xfrm>
          <a:off x="5871100" y="752267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6014745" y="752267"/>
        <a:ext cx="351132" cy="480413"/>
      </dsp:txXfrm>
    </dsp:sp>
    <dsp:sp modelId="{DC8CDC83-B5C4-450F-B57A-B6DBEFC28BD7}">
      <dsp:nvSpPr>
        <dsp:cNvPr id="0" name=""/>
        <dsp:cNvSpPr/>
      </dsp:nvSpPr>
      <dsp:spPr>
        <a:xfrm>
          <a:off x="6416272" y="1913036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6559917" y="1913036"/>
        <a:ext cx="351132" cy="480413"/>
      </dsp:txXfrm>
    </dsp:sp>
    <dsp:sp modelId="{5E18A127-9C18-4BC4-A679-5AD1C379B0BF}">
      <dsp:nvSpPr>
        <dsp:cNvPr id="0" name=""/>
        <dsp:cNvSpPr/>
      </dsp:nvSpPr>
      <dsp:spPr>
        <a:xfrm>
          <a:off x="6953308" y="3073805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7096953" y="3073805"/>
        <a:ext cx="351132" cy="480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E75D3-30A2-4DD5-986E-11F4541F819B}">
      <dsp:nvSpPr>
        <dsp:cNvPr id="0" name=""/>
        <dsp:cNvSpPr/>
      </dsp:nvSpPr>
      <dsp:spPr>
        <a:xfrm>
          <a:off x="0" y="0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Разработка системы клинических исследований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28767" y="28767"/>
        <a:ext cx="5366670" cy="924655"/>
      </dsp:txXfrm>
    </dsp:sp>
    <dsp:sp modelId="{992CD40D-EEF9-492F-B3B3-1D08D80A2512}">
      <dsp:nvSpPr>
        <dsp:cNvPr id="0" name=""/>
        <dsp:cNvSpPr/>
      </dsp:nvSpPr>
      <dsp:spPr>
        <a:xfrm>
          <a:off x="545172" y="1160768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Поиск и разработка </a:t>
          </a:r>
          <a:r>
            <a:rPr lang="ru-RU" sz="2600" kern="1200" dirty="0" err="1" smtClean="0">
              <a:solidFill>
                <a:srgbClr val="002060"/>
              </a:solidFill>
            </a:rPr>
            <a:t>биомаркеров</a:t>
          </a:r>
          <a:r>
            <a:rPr lang="ru-RU" sz="2600" kern="1200" dirty="0" smtClean="0">
              <a:solidFill>
                <a:srgbClr val="002060"/>
              </a:solidFill>
            </a:rPr>
            <a:t> процессов старения и </a:t>
          </a:r>
          <a:r>
            <a:rPr lang="ru-RU" sz="2600" kern="1200" dirty="0" err="1" smtClean="0">
              <a:solidFill>
                <a:srgbClr val="002060"/>
              </a:solidFill>
            </a:rPr>
            <a:t>антистарения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573939" y="1189535"/>
        <a:ext cx="5268393" cy="924655"/>
      </dsp:txXfrm>
    </dsp:sp>
    <dsp:sp modelId="{28C20DAD-17A0-47D1-B7E9-9B7AD539DB70}">
      <dsp:nvSpPr>
        <dsp:cNvPr id="0" name=""/>
        <dsp:cNvSpPr/>
      </dsp:nvSpPr>
      <dsp:spPr>
        <a:xfrm>
          <a:off x="1082208" y="2321537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Эпидемиологические исследования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110975" y="2350304"/>
        <a:ext cx="5276530" cy="924655"/>
      </dsp:txXfrm>
    </dsp:sp>
    <dsp:sp modelId="{1A5B1E12-A70B-4A3F-99A4-198D805F6721}">
      <dsp:nvSpPr>
        <dsp:cNvPr id="0" name=""/>
        <dsp:cNvSpPr/>
      </dsp:nvSpPr>
      <dsp:spPr>
        <a:xfrm>
          <a:off x="1627380" y="3482306"/>
          <a:ext cx="6509523" cy="982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Разработка биологически активных добавок долголетия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656147" y="3511073"/>
        <a:ext cx="5268393" cy="924655"/>
      </dsp:txXfrm>
    </dsp:sp>
    <dsp:sp modelId="{3F0A4DA8-E7E2-4838-9D3B-C9A500A46706}">
      <dsp:nvSpPr>
        <dsp:cNvPr id="0" name=""/>
        <dsp:cNvSpPr/>
      </dsp:nvSpPr>
      <dsp:spPr>
        <a:xfrm>
          <a:off x="5871100" y="752267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6014745" y="752267"/>
        <a:ext cx="351132" cy="480413"/>
      </dsp:txXfrm>
    </dsp:sp>
    <dsp:sp modelId="{DC8CDC83-B5C4-450F-B57A-B6DBEFC28BD7}">
      <dsp:nvSpPr>
        <dsp:cNvPr id="0" name=""/>
        <dsp:cNvSpPr/>
      </dsp:nvSpPr>
      <dsp:spPr>
        <a:xfrm>
          <a:off x="6416272" y="1913036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6559917" y="1913036"/>
        <a:ext cx="351132" cy="480413"/>
      </dsp:txXfrm>
    </dsp:sp>
    <dsp:sp modelId="{5E18A127-9C18-4BC4-A679-5AD1C379B0BF}">
      <dsp:nvSpPr>
        <dsp:cNvPr id="0" name=""/>
        <dsp:cNvSpPr/>
      </dsp:nvSpPr>
      <dsp:spPr>
        <a:xfrm>
          <a:off x="6953308" y="3073805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2060"/>
            </a:solidFill>
          </a:endParaRPr>
        </a:p>
      </dsp:txBody>
      <dsp:txXfrm>
        <a:off x="7096953" y="3073805"/>
        <a:ext cx="351132" cy="48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AB41-C42E-48D5-B15C-99E98FF628CB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3335-A225-40D5-A947-A0E3D955D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Родиной понятия </a:t>
            </a:r>
            <a:r>
              <a:rPr lang="ru-RU" sz="1200" b="1" dirty="0" smtClean="0"/>
              <a:t>физиологически функциональных продуктов для питания организма человека</a:t>
            </a:r>
            <a:r>
              <a:rPr lang="ru-RU" sz="1200" dirty="0" smtClean="0"/>
              <a:t> является Япония, которая в 1989 году приняла закон об улучшении питания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3335-A225-40D5-A947-A0E3D955D6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Родиной понятия </a:t>
            </a:r>
            <a:r>
              <a:rPr lang="ru-RU" sz="1200" b="1" dirty="0" smtClean="0"/>
              <a:t>физиологически функциональных продуктов для питания организма человека</a:t>
            </a:r>
            <a:r>
              <a:rPr lang="ru-RU" sz="1200" dirty="0" smtClean="0"/>
              <a:t> является Япония, которая в 1989 году приняла закон об улучшении питания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3335-A225-40D5-A947-A0E3D955D6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3335-A225-40D5-A947-A0E3D955D6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9F4845-6133-4C56-8775-89ECABB2983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8769F0-E06D-4ABE-809E-4BC4FEEFF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fund.nih.gov/Hm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7"/>
            <a:ext cx="8352928" cy="22322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нового направления функциональных продуктов питания  ассоциировано с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энтеротипами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12704"/>
            <a:ext cx="878497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Центр наук о жизни Назарбаев Университет</a:t>
            </a:r>
          </a:p>
          <a:p>
            <a:r>
              <a:rPr lang="ru-RU" dirty="0" smtClean="0"/>
              <a:t>Д.м.н. </a:t>
            </a:r>
            <a:r>
              <a:rPr lang="ru-RU" dirty="0" err="1" smtClean="0"/>
              <a:t>Кушугулова</a:t>
            </a:r>
            <a:r>
              <a:rPr lang="ru-RU" dirty="0" smtClean="0"/>
              <a:t> А.Р., </a:t>
            </a:r>
            <a:r>
              <a:rPr lang="en-US" dirty="0" smtClean="0"/>
              <a:t>akushugulova@nu.edu.kz</a:t>
            </a:r>
            <a:endParaRPr lang="ru-RU" dirty="0" smtClean="0"/>
          </a:p>
          <a:p>
            <a:endParaRPr lang="ru-RU" dirty="0" smtClean="0"/>
          </a:p>
          <a:p>
            <a:r>
              <a:rPr lang="ru-RU" sz="2600" dirty="0" smtClean="0"/>
              <a:t>Астана, 16 февраля 2012г</a:t>
            </a:r>
            <a:endParaRPr lang="ru-RU" sz="2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63888" y="188640"/>
            <a:ext cx="1368152" cy="1368152"/>
            <a:chOff x="114300" y="260648"/>
            <a:chExt cx="1790700" cy="1752600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33400" y="260648"/>
              <a:ext cx="838200" cy="1143000"/>
              <a:chOff x="1407" y="848"/>
              <a:chExt cx="519" cy="765"/>
            </a:xfrm>
          </p:grpSpPr>
          <p:sp>
            <p:nvSpPr>
              <p:cNvPr id="5" name="Freeform 13"/>
              <p:cNvSpPr>
                <a:spLocks/>
              </p:cNvSpPr>
              <p:nvPr/>
            </p:nvSpPr>
            <p:spPr bwMode="auto">
              <a:xfrm>
                <a:off x="1417" y="1236"/>
                <a:ext cx="499" cy="367"/>
              </a:xfrm>
              <a:custGeom>
                <a:avLst/>
                <a:gdLst/>
                <a:ahLst/>
                <a:cxnLst>
                  <a:cxn ang="0">
                    <a:pos x="142" y="170"/>
                  </a:cxn>
                  <a:cxn ang="0">
                    <a:pos x="142" y="0"/>
                  </a:cxn>
                  <a:cxn ang="0">
                    <a:pos x="0" y="124"/>
                  </a:cxn>
                  <a:cxn ang="0">
                    <a:pos x="1" y="163"/>
                  </a:cxn>
                  <a:cxn ang="0">
                    <a:pos x="2" y="189"/>
                  </a:cxn>
                  <a:cxn ang="0">
                    <a:pos x="11" y="234"/>
                  </a:cxn>
                  <a:cxn ang="0">
                    <a:pos x="28" y="270"/>
                  </a:cxn>
                  <a:cxn ang="0">
                    <a:pos x="52" y="300"/>
                  </a:cxn>
                  <a:cxn ang="0">
                    <a:pos x="76" y="322"/>
                  </a:cxn>
                  <a:cxn ang="0">
                    <a:pos x="108" y="341"/>
                  </a:cxn>
                  <a:cxn ang="0">
                    <a:pos x="146" y="354"/>
                  </a:cxn>
                  <a:cxn ang="0">
                    <a:pos x="188" y="363"/>
                  </a:cxn>
                  <a:cxn ang="0">
                    <a:pos x="231" y="367"/>
                  </a:cxn>
                  <a:cxn ang="0">
                    <a:pos x="272" y="367"/>
                  </a:cxn>
                  <a:cxn ang="0">
                    <a:pos x="315" y="362"/>
                  </a:cxn>
                  <a:cxn ang="0">
                    <a:pos x="356" y="353"/>
                  </a:cxn>
                  <a:cxn ang="0">
                    <a:pos x="394" y="339"/>
                  </a:cxn>
                  <a:cxn ang="0">
                    <a:pos x="426" y="319"/>
                  </a:cxn>
                  <a:cxn ang="0">
                    <a:pos x="450" y="297"/>
                  </a:cxn>
                  <a:cxn ang="0">
                    <a:pos x="473" y="266"/>
                  </a:cxn>
                  <a:cxn ang="0">
                    <a:pos x="489" y="229"/>
                  </a:cxn>
                  <a:cxn ang="0">
                    <a:pos x="496" y="189"/>
                  </a:cxn>
                  <a:cxn ang="0">
                    <a:pos x="498" y="151"/>
                  </a:cxn>
                  <a:cxn ang="0">
                    <a:pos x="499" y="90"/>
                  </a:cxn>
                  <a:cxn ang="0">
                    <a:pos x="357" y="0"/>
                  </a:cxn>
                  <a:cxn ang="0">
                    <a:pos x="356" y="166"/>
                  </a:cxn>
                  <a:cxn ang="0">
                    <a:pos x="342" y="196"/>
                  </a:cxn>
                  <a:cxn ang="0">
                    <a:pos x="306" y="222"/>
                  </a:cxn>
                  <a:cxn ang="0">
                    <a:pos x="260" y="237"/>
                  </a:cxn>
                  <a:cxn ang="0">
                    <a:pos x="220" y="235"/>
                  </a:cxn>
                  <a:cxn ang="0">
                    <a:pos x="176" y="215"/>
                  </a:cxn>
                  <a:cxn ang="0">
                    <a:pos x="147" y="186"/>
                  </a:cxn>
                </a:cxnLst>
                <a:rect l="0" t="0" r="r" b="b"/>
                <a:pathLst>
                  <a:path w="499" h="367">
                    <a:moveTo>
                      <a:pt x="147" y="186"/>
                    </a:moveTo>
                    <a:lnTo>
                      <a:pt x="142" y="170"/>
                    </a:lnTo>
                    <a:lnTo>
                      <a:pt x="142" y="166"/>
                    </a:lnTo>
                    <a:lnTo>
                      <a:pt x="14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144"/>
                    </a:lnTo>
                    <a:lnTo>
                      <a:pt x="1" y="163"/>
                    </a:lnTo>
                    <a:lnTo>
                      <a:pt x="1" y="183"/>
                    </a:lnTo>
                    <a:lnTo>
                      <a:pt x="2" y="189"/>
                    </a:lnTo>
                    <a:lnTo>
                      <a:pt x="5" y="213"/>
                    </a:lnTo>
                    <a:lnTo>
                      <a:pt x="11" y="234"/>
                    </a:lnTo>
                    <a:lnTo>
                      <a:pt x="18" y="253"/>
                    </a:lnTo>
                    <a:lnTo>
                      <a:pt x="28" y="270"/>
                    </a:lnTo>
                    <a:lnTo>
                      <a:pt x="39" y="286"/>
                    </a:lnTo>
                    <a:lnTo>
                      <a:pt x="52" y="300"/>
                    </a:lnTo>
                    <a:lnTo>
                      <a:pt x="62" y="310"/>
                    </a:lnTo>
                    <a:lnTo>
                      <a:pt x="76" y="322"/>
                    </a:lnTo>
                    <a:lnTo>
                      <a:pt x="91" y="332"/>
                    </a:lnTo>
                    <a:lnTo>
                      <a:pt x="108" y="341"/>
                    </a:lnTo>
                    <a:lnTo>
                      <a:pt x="127" y="348"/>
                    </a:lnTo>
                    <a:lnTo>
                      <a:pt x="146" y="354"/>
                    </a:lnTo>
                    <a:lnTo>
                      <a:pt x="166" y="359"/>
                    </a:lnTo>
                    <a:lnTo>
                      <a:pt x="188" y="363"/>
                    </a:lnTo>
                    <a:lnTo>
                      <a:pt x="209" y="365"/>
                    </a:lnTo>
                    <a:lnTo>
                      <a:pt x="231" y="367"/>
                    </a:lnTo>
                    <a:lnTo>
                      <a:pt x="249" y="367"/>
                    </a:lnTo>
                    <a:lnTo>
                      <a:pt x="272" y="367"/>
                    </a:lnTo>
                    <a:lnTo>
                      <a:pt x="294" y="365"/>
                    </a:lnTo>
                    <a:lnTo>
                      <a:pt x="315" y="362"/>
                    </a:lnTo>
                    <a:lnTo>
                      <a:pt x="336" y="358"/>
                    </a:lnTo>
                    <a:lnTo>
                      <a:pt x="356" y="353"/>
                    </a:lnTo>
                    <a:lnTo>
                      <a:pt x="376" y="347"/>
                    </a:lnTo>
                    <a:lnTo>
                      <a:pt x="394" y="339"/>
                    </a:lnTo>
                    <a:lnTo>
                      <a:pt x="410" y="330"/>
                    </a:lnTo>
                    <a:lnTo>
                      <a:pt x="426" y="319"/>
                    </a:lnTo>
                    <a:lnTo>
                      <a:pt x="436" y="310"/>
                    </a:lnTo>
                    <a:lnTo>
                      <a:pt x="450" y="297"/>
                    </a:lnTo>
                    <a:lnTo>
                      <a:pt x="462" y="282"/>
                    </a:lnTo>
                    <a:lnTo>
                      <a:pt x="473" y="266"/>
                    </a:lnTo>
                    <a:lnTo>
                      <a:pt x="482" y="249"/>
                    </a:lnTo>
                    <a:lnTo>
                      <a:pt x="489" y="229"/>
                    </a:lnTo>
                    <a:lnTo>
                      <a:pt x="494" y="207"/>
                    </a:lnTo>
                    <a:lnTo>
                      <a:pt x="496" y="189"/>
                    </a:lnTo>
                    <a:lnTo>
                      <a:pt x="497" y="170"/>
                    </a:lnTo>
                    <a:lnTo>
                      <a:pt x="498" y="151"/>
                    </a:lnTo>
                    <a:lnTo>
                      <a:pt x="499" y="131"/>
                    </a:lnTo>
                    <a:lnTo>
                      <a:pt x="499" y="90"/>
                    </a:lnTo>
                    <a:lnTo>
                      <a:pt x="499" y="0"/>
                    </a:lnTo>
                    <a:lnTo>
                      <a:pt x="357" y="0"/>
                    </a:lnTo>
                    <a:lnTo>
                      <a:pt x="356" y="138"/>
                    </a:lnTo>
                    <a:lnTo>
                      <a:pt x="356" y="166"/>
                    </a:lnTo>
                    <a:lnTo>
                      <a:pt x="352" y="181"/>
                    </a:lnTo>
                    <a:lnTo>
                      <a:pt x="342" y="196"/>
                    </a:lnTo>
                    <a:lnTo>
                      <a:pt x="326" y="209"/>
                    </a:lnTo>
                    <a:lnTo>
                      <a:pt x="306" y="222"/>
                    </a:lnTo>
                    <a:lnTo>
                      <a:pt x="283" y="231"/>
                    </a:lnTo>
                    <a:lnTo>
                      <a:pt x="260" y="237"/>
                    </a:lnTo>
                    <a:lnTo>
                      <a:pt x="244" y="238"/>
                    </a:lnTo>
                    <a:lnTo>
                      <a:pt x="220" y="235"/>
                    </a:lnTo>
                    <a:lnTo>
                      <a:pt x="197" y="227"/>
                    </a:lnTo>
                    <a:lnTo>
                      <a:pt x="176" y="215"/>
                    </a:lnTo>
                    <a:lnTo>
                      <a:pt x="159" y="201"/>
                    </a:lnTo>
                    <a:lnTo>
                      <a:pt x="147" y="186"/>
                    </a:lnTo>
                    <a:close/>
                  </a:path>
                </a:pathLst>
              </a:custGeom>
              <a:solidFill>
                <a:srgbClr val="8C62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Freeform 14"/>
              <p:cNvSpPr>
                <a:spLocks/>
              </p:cNvSpPr>
              <p:nvPr/>
            </p:nvSpPr>
            <p:spPr bwMode="auto">
              <a:xfrm>
                <a:off x="1417" y="858"/>
                <a:ext cx="499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41" y="360"/>
                  </a:cxn>
                  <a:cxn ang="0">
                    <a:pos x="141" y="182"/>
                  </a:cxn>
                  <a:cxn ang="0">
                    <a:pos x="355" y="360"/>
                  </a:cxn>
                  <a:cxn ang="0">
                    <a:pos x="499" y="360"/>
                  </a:cxn>
                  <a:cxn ang="0">
                    <a:pos x="499" y="0"/>
                  </a:cxn>
                  <a:cxn ang="0">
                    <a:pos x="356" y="0"/>
                  </a:cxn>
                  <a:cxn ang="0">
                    <a:pos x="356" y="187"/>
                  </a:cxn>
                  <a:cxn ang="0">
                    <a:pos x="142" y="0"/>
                  </a:cxn>
                  <a:cxn ang="0">
                    <a:pos x="0" y="0"/>
                  </a:cxn>
                  <a:cxn ang="0">
                    <a:pos x="0" y="360"/>
                  </a:cxn>
                </a:cxnLst>
                <a:rect l="0" t="0" r="r" b="b"/>
                <a:pathLst>
                  <a:path w="499" h="360">
                    <a:moveTo>
                      <a:pt x="0" y="360"/>
                    </a:moveTo>
                    <a:lnTo>
                      <a:pt x="141" y="360"/>
                    </a:lnTo>
                    <a:lnTo>
                      <a:pt x="141" y="182"/>
                    </a:lnTo>
                    <a:lnTo>
                      <a:pt x="355" y="360"/>
                    </a:lnTo>
                    <a:lnTo>
                      <a:pt x="499" y="360"/>
                    </a:lnTo>
                    <a:lnTo>
                      <a:pt x="499" y="0"/>
                    </a:lnTo>
                    <a:lnTo>
                      <a:pt x="356" y="0"/>
                    </a:lnTo>
                    <a:lnTo>
                      <a:pt x="356" y="187"/>
                    </a:lnTo>
                    <a:lnTo>
                      <a:pt x="142" y="0"/>
                    </a:lnTo>
                    <a:lnTo>
                      <a:pt x="0" y="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C62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5"/>
              <p:cNvSpPr>
                <a:spLocks/>
              </p:cNvSpPr>
              <p:nvPr/>
            </p:nvSpPr>
            <p:spPr bwMode="auto">
              <a:xfrm>
                <a:off x="1567" y="1060"/>
                <a:ext cx="198" cy="371"/>
              </a:xfrm>
              <a:custGeom>
                <a:avLst/>
                <a:gdLst/>
                <a:ahLst/>
                <a:cxnLst>
                  <a:cxn ang="0">
                    <a:pos x="60" y="206"/>
                  </a:cxn>
                  <a:cxn ang="0">
                    <a:pos x="99" y="189"/>
                  </a:cxn>
                  <a:cxn ang="0">
                    <a:pos x="130" y="197"/>
                  </a:cxn>
                  <a:cxn ang="0">
                    <a:pos x="151" y="234"/>
                  </a:cxn>
                  <a:cxn ang="0">
                    <a:pos x="144" y="255"/>
                  </a:cxn>
                  <a:cxn ang="0">
                    <a:pos x="131" y="261"/>
                  </a:cxn>
                  <a:cxn ang="0">
                    <a:pos x="134" y="242"/>
                  </a:cxn>
                  <a:cxn ang="0">
                    <a:pos x="105" y="214"/>
                  </a:cxn>
                  <a:cxn ang="0">
                    <a:pos x="75" y="235"/>
                  </a:cxn>
                  <a:cxn ang="0">
                    <a:pos x="75" y="273"/>
                  </a:cxn>
                  <a:cxn ang="0">
                    <a:pos x="99" y="304"/>
                  </a:cxn>
                  <a:cxn ang="0">
                    <a:pos x="136" y="310"/>
                  </a:cxn>
                  <a:cxn ang="0">
                    <a:pos x="172" y="294"/>
                  </a:cxn>
                  <a:cxn ang="0">
                    <a:pos x="195" y="260"/>
                  </a:cxn>
                  <a:cxn ang="0">
                    <a:pos x="196" y="220"/>
                  </a:cxn>
                  <a:cxn ang="0">
                    <a:pos x="182" y="183"/>
                  </a:cxn>
                  <a:cxn ang="0">
                    <a:pos x="160" y="161"/>
                  </a:cxn>
                  <a:cxn ang="0">
                    <a:pos x="122" y="145"/>
                  </a:cxn>
                  <a:cxn ang="0">
                    <a:pos x="93" y="144"/>
                  </a:cxn>
                  <a:cxn ang="0">
                    <a:pos x="53" y="159"/>
                  </a:cxn>
                  <a:cxn ang="0">
                    <a:pos x="67" y="118"/>
                  </a:cxn>
                  <a:cxn ang="0">
                    <a:pos x="72" y="87"/>
                  </a:cxn>
                  <a:cxn ang="0">
                    <a:pos x="65" y="63"/>
                  </a:cxn>
                  <a:cxn ang="0">
                    <a:pos x="41" y="36"/>
                  </a:cxn>
                  <a:cxn ang="0">
                    <a:pos x="0" y="0"/>
                  </a:cxn>
                  <a:cxn ang="0">
                    <a:pos x="0" y="266"/>
                  </a:cxn>
                  <a:cxn ang="0">
                    <a:pos x="7" y="304"/>
                  </a:cxn>
                  <a:cxn ang="0">
                    <a:pos x="19" y="324"/>
                  </a:cxn>
                  <a:cxn ang="0">
                    <a:pos x="38" y="344"/>
                  </a:cxn>
                  <a:cxn ang="0">
                    <a:pos x="63" y="360"/>
                  </a:cxn>
                  <a:cxn ang="0">
                    <a:pos x="93" y="369"/>
                  </a:cxn>
                  <a:cxn ang="0">
                    <a:pos x="125" y="368"/>
                  </a:cxn>
                  <a:cxn ang="0">
                    <a:pos x="157" y="353"/>
                  </a:cxn>
                  <a:cxn ang="0">
                    <a:pos x="189" y="320"/>
                  </a:cxn>
                  <a:cxn ang="0">
                    <a:pos x="157" y="333"/>
                  </a:cxn>
                  <a:cxn ang="0">
                    <a:pos x="118" y="338"/>
                  </a:cxn>
                  <a:cxn ang="0">
                    <a:pos x="82" y="329"/>
                  </a:cxn>
                  <a:cxn ang="0">
                    <a:pos x="55" y="304"/>
                  </a:cxn>
                  <a:cxn ang="0">
                    <a:pos x="46" y="285"/>
                  </a:cxn>
                  <a:cxn ang="0">
                    <a:pos x="42" y="244"/>
                  </a:cxn>
                </a:cxnLst>
                <a:rect l="0" t="0" r="r" b="b"/>
                <a:pathLst>
                  <a:path w="198" h="371">
                    <a:moveTo>
                      <a:pt x="48" y="224"/>
                    </a:moveTo>
                    <a:lnTo>
                      <a:pt x="60" y="206"/>
                    </a:lnTo>
                    <a:lnTo>
                      <a:pt x="78" y="194"/>
                    </a:lnTo>
                    <a:lnTo>
                      <a:pt x="99" y="189"/>
                    </a:lnTo>
                    <a:lnTo>
                      <a:pt x="109" y="190"/>
                    </a:lnTo>
                    <a:lnTo>
                      <a:pt x="130" y="197"/>
                    </a:lnTo>
                    <a:lnTo>
                      <a:pt x="145" y="211"/>
                    </a:lnTo>
                    <a:lnTo>
                      <a:pt x="151" y="234"/>
                    </a:lnTo>
                    <a:lnTo>
                      <a:pt x="151" y="235"/>
                    </a:lnTo>
                    <a:lnTo>
                      <a:pt x="144" y="255"/>
                    </a:lnTo>
                    <a:lnTo>
                      <a:pt x="126" y="266"/>
                    </a:lnTo>
                    <a:lnTo>
                      <a:pt x="131" y="261"/>
                    </a:lnTo>
                    <a:lnTo>
                      <a:pt x="134" y="253"/>
                    </a:lnTo>
                    <a:lnTo>
                      <a:pt x="134" y="242"/>
                    </a:lnTo>
                    <a:lnTo>
                      <a:pt x="125" y="222"/>
                    </a:lnTo>
                    <a:lnTo>
                      <a:pt x="105" y="214"/>
                    </a:lnTo>
                    <a:lnTo>
                      <a:pt x="88" y="219"/>
                    </a:lnTo>
                    <a:lnTo>
                      <a:pt x="75" y="235"/>
                    </a:lnTo>
                    <a:lnTo>
                      <a:pt x="72" y="257"/>
                    </a:lnTo>
                    <a:lnTo>
                      <a:pt x="75" y="273"/>
                    </a:lnTo>
                    <a:lnTo>
                      <a:pt x="84" y="291"/>
                    </a:lnTo>
                    <a:lnTo>
                      <a:pt x="99" y="304"/>
                    </a:lnTo>
                    <a:lnTo>
                      <a:pt x="118" y="309"/>
                    </a:lnTo>
                    <a:lnTo>
                      <a:pt x="136" y="310"/>
                    </a:lnTo>
                    <a:lnTo>
                      <a:pt x="157" y="304"/>
                    </a:lnTo>
                    <a:lnTo>
                      <a:pt x="172" y="294"/>
                    </a:lnTo>
                    <a:lnTo>
                      <a:pt x="186" y="279"/>
                    </a:lnTo>
                    <a:lnTo>
                      <a:pt x="195" y="260"/>
                    </a:lnTo>
                    <a:lnTo>
                      <a:pt x="198" y="238"/>
                    </a:lnTo>
                    <a:lnTo>
                      <a:pt x="196" y="220"/>
                    </a:lnTo>
                    <a:lnTo>
                      <a:pt x="191" y="201"/>
                    </a:lnTo>
                    <a:lnTo>
                      <a:pt x="182" y="183"/>
                    </a:lnTo>
                    <a:lnTo>
                      <a:pt x="175" y="174"/>
                    </a:lnTo>
                    <a:lnTo>
                      <a:pt x="160" y="161"/>
                    </a:lnTo>
                    <a:lnTo>
                      <a:pt x="142" y="151"/>
                    </a:lnTo>
                    <a:lnTo>
                      <a:pt x="122" y="145"/>
                    </a:lnTo>
                    <a:lnTo>
                      <a:pt x="99" y="143"/>
                    </a:lnTo>
                    <a:lnTo>
                      <a:pt x="93" y="144"/>
                    </a:lnTo>
                    <a:lnTo>
                      <a:pt x="71" y="150"/>
                    </a:lnTo>
                    <a:lnTo>
                      <a:pt x="53" y="159"/>
                    </a:lnTo>
                    <a:lnTo>
                      <a:pt x="61" y="137"/>
                    </a:lnTo>
                    <a:lnTo>
                      <a:pt x="67" y="118"/>
                    </a:lnTo>
                    <a:lnTo>
                      <a:pt x="71" y="101"/>
                    </a:lnTo>
                    <a:lnTo>
                      <a:pt x="72" y="87"/>
                    </a:lnTo>
                    <a:lnTo>
                      <a:pt x="70" y="75"/>
                    </a:lnTo>
                    <a:lnTo>
                      <a:pt x="65" y="63"/>
                    </a:lnTo>
                    <a:lnTo>
                      <a:pt x="55" y="50"/>
                    </a:lnTo>
                    <a:lnTo>
                      <a:pt x="41" y="36"/>
                    </a:lnTo>
                    <a:lnTo>
                      <a:pt x="23" y="19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0" y="266"/>
                    </a:lnTo>
                    <a:lnTo>
                      <a:pt x="2" y="285"/>
                    </a:lnTo>
                    <a:lnTo>
                      <a:pt x="7" y="304"/>
                    </a:lnTo>
                    <a:lnTo>
                      <a:pt x="12" y="314"/>
                    </a:lnTo>
                    <a:lnTo>
                      <a:pt x="19" y="324"/>
                    </a:lnTo>
                    <a:lnTo>
                      <a:pt x="27" y="334"/>
                    </a:lnTo>
                    <a:lnTo>
                      <a:pt x="38" y="344"/>
                    </a:lnTo>
                    <a:lnTo>
                      <a:pt x="50" y="353"/>
                    </a:lnTo>
                    <a:lnTo>
                      <a:pt x="63" y="360"/>
                    </a:lnTo>
                    <a:lnTo>
                      <a:pt x="78" y="366"/>
                    </a:lnTo>
                    <a:lnTo>
                      <a:pt x="93" y="369"/>
                    </a:lnTo>
                    <a:lnTo>
                      <a:pt x="109" y="370"/>
                    </a:lnTo>
                    <a:lnTo>
                      <a:pt x="125" y="368"/>
                    </a:lnTo>
                    <a:lnTo>
                      <a:pt x="141" y="362"/>
                    </a:lnTo>
                    <a:lnTo>
                      <a:pt x="157" y="353"/>
                    </a:lnTo>
                    <a:lnTo>
                      <a:pt x="173" y="339"/>
                    </a:lnTo>
                    <a:lnTo>
                      <a:pt x="189" y="320"/>
                    </a:lnTo>
                    <a:lnTo>
                      <a:pt x="178" y="326"/>
                    </a:lnTo>
                    <a:lnTo>
                      <a:pt x="157" y="333"/>
                    </a:lnTo>
                    <a:lnTo>
                      <a:pt x="137" y="337"/>
                    </a:lnTo>
                    <a:lnTo>
                      <a:pt x="118" y="338"/>
                    </a:lnTo>
                    <a:lnTo>
                      <a:pt x="99" y="336"/>
                    </a:lnTo>
                    <a:lnTo>
                      <a:pt x="82" y="329"/>
                    </a:lnTo>
                    <a:lnTo>
                      <a:pt x="67" y="319"/>
                    </a:lnTo>
                    <a:lnTo>
                      <a:pt x="55" y="304"/>
                    </a:lnTo>
                    <a:lnTo>
                      <a:pt x="53" y="302"/>
                    </a:lnTo>
                    <a:lnTo>
                      <a:pt x="46" y="285"/>
                    </a:lnTo>
                    <a:lnTo>
                      <a:pt x="42" y="265"/>
                    </a:lnTo>
                    <a:lnTo>
                      <a:pt x="42" y="244"/>
                    </a:lnTo>
                    <a:lnTo>
                      <a:pt x="48" y="224"/>
                    </a:lnTo>
                    <a:close/>
                  </a:path>
                </a:pathLst>
              </a:custGeom>
              <a:solidFill>
                <a:srgbClr val="8C62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6"/>
              <p:cNvSpPr>
                <a:spLocks/>
              </p:cNvSpPr>
              <p:nvPr/>
            </p:nvSpPr>
            <p:spPr bwMode="auto">
              <a:xfrm>
                <a:off x="1588" y="858"/>
                <a:ext cx="179" cy="151"/>
              </a:xfrm>
              <a:custGeom>
                <a:avLst/>
                <a:gdLst/>
                <a:ahLst/>
                <a:cxnLst>
                  <a:cxn ang="0">
                    <a:pos x="128" y="106"/>
                  </a:cxn>
                  <a:cxn ang="0">
                    <a:pos x="139" y="119"/>
                  </a:cxn>
                  <a:cxn ang="0">
                    <a:pos x="155" y="133"/>
                  </a:cxn>
                  <a:cxn ang="0">
                    <a:pos x="178" y="151"/>
                  </a:cxn>
                  <a:cxn ang="0">
                    <a:pos x="178" y="18"/>
                  </a:cxn>
                  <a:cxn ang="0">
                    <a:pos x="178" y="0"/>
                  </a:cxn>
                  <a:cxn ang="0">
                    <a:pos x="0" y="0"/>
                  </a:cxn>
                  <a:cxn ang="0">
                    <a:pos x="22" y="16"/>
                  </a:cxn>
                  <a:cxn ang="0">
                    <a:pos x="45" y="28"/>
                  </a:cxn>
                  <a:cxn ang="0">
                    <a:pos x="66" y="34"/>
                  </a:cxn>
                  <a:cxn ang="0">
                    <a:pos x="85" y="35"/>
                  </a:cxn>
                  <a:cxn ang="0">
                    <a:pos x="101" y="34"/>
                  </a:cxn>
                  <a:cxn ang="0">
                    <a:pos x="115" y="31"/>
                  </a:cxn>
                  <a:cxn ang="0">
                    <a:pos x="125" y="27"/>
                  </a:cxn>
                  <a:cxn ang="0">
                    <a:pos x="132" y="24"/>
                  </a:cxn>
                  <a:cxn ang="0">
                    <a:pos x="128" y="40"/>
                  </a:cxn>
                  <a:cxn ang="0">
                    <a:pos x="123" y="63"/>
                  </a:cxn>
                  <a:cxn ang="0">
                    <a:pos x="121" y="80"/>
                  </a:cxn>
                  <a:cxn ang="0">
                    <a:pos x="123" y="94"/>
                  </a:cxn>
                  <a:cxn ang="0">
                    <a:pos x="128" y="106"/>
                  </a:cxn>
                </a:cxnLst>
                <a:rect l="0" t="0" r="r" b="b"/>
                <a:pathLst>
                  <a:path w="179" h="151">
                    <a:moveTo>
                      <a:pt x="128" y="106"/>
                    </a:moveTo>
                    <a:lnTo>
                      <a:pt x="139" y="119"/>
                    </a:lnTo>
                    <a:lnTo>
                      <a:pt x="155" y="133"/>
                    </a:lnTo>
                    <a:lnTo>
                      <a:pt x="178" y="151"/>
                    </a:lnTo>
                    <a:lnTo>
                      <a:pt x="178" y="18"/>
                    </a:lnTo>
                    <a:lnTo>
                      <a:pt x="178" y="0"/>
                    </a:lnTo>
                    <a:lnTo>
                      <a:pt x="0" y="0"/>
                    </a:lnTo>
                    <a:lnTo>
                      <a:pt x="22" y="16"/>
                    </a:lnTo>
                    <a:lnTo>
                      <a:pt x="45" y="28"/>
                    </a:lnTo>
                    <a:lnTo>
                      <a:pt x="66" y="34"/>
                    </a:lnTo>
                    <a:lnTo>
                      <a:pt x="85" y="35"/>
                    </a:lnTo>
                    <a:lnTo>
                      <a:pt x="101" y="34"/>
                    </a:lnTo>
                    <a:lnTo>
                      <a:pt x="115" y="31"/>
                    </a:lnTo>
                    <a:lnTo>
                      <a:pt x="125" y="27"/>
                    </a:lnTo>
                    <a:lnTo>
                      <a:pt x="132" y="24"/>
                    </a:lnTo>
                    <a:lnTo>
                      <a:pt x="128" y="40"/>
                    </a:lnTo>
                    <a:lnTo>
                      <a:pt x="123" y="63"/>
                    </a:lnTo>
                    <a:lnTo>
                      <a:pt x="121" y="80"/>
                    </a:lnTo>
                    <a:lnTo>
                      <a:pt x="123" y="94"/>
                    </a:lnTo>
                    <a:lnTo>
                      <a:pt x="128" y="106"/>
                    </a:lnTo>
                    <a:close/>
                  </a:path>
                </a:pathLst>
              </a:custGeom>
              <a:solidFill>
                <a:srgbClr val="8C62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9" name="Рисунок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825" y="1556048"/>
              <a:ext cx="1781175" cy="190500"/>
            </a:xfrm>
            <a:prstGeom prst="rect">
              <a:avLst/>
            </a:prstGeom>
            <a:noFill/>
          </p:spPr>
        </p:pic>
        <p:pic>
          <p:nvPicPr>
            <p:cNvPr id="10" name="Рисунок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" y="1822748"/>
              <a:ext cx="1790700" cy="190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734966" cy="48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67544" y="5661248"/>
            <a:ext cx="3395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Garamond" pitchFamily="18" charset="0"/>
              </a:rPr>
              <a:t>Sonnenburg</a:t>
            </a:r>
            <a:r>
              <a:rPr lang="en-US" sz="2000" b="1" dirty="0">
                <a:latin typeface="Garamond" pitchFamily="18" charset="0"/>
              </a:rPr>
              <a:t> J, et al. in Nature</a:t>
            </a:r>
          </a:p>
          <a:p>
            <a:pPr eaLnBrk="0" hangingPunct="0"/>
            <a:r>
              <a:rPr lang="en-US" sz="2000" b="1" dirty="0">
                <a:latin typeface="Garamond" pitchFamily="18" charset="0"/>
              </a:rPr>
              <a:t>Immunology 2004:5</a:t>
            </a:r>
          </a:p>
        </p:txBody>
      </p:sp>
      <p:pic>
        <p:nvPicPr>
          <p:cNvPr id="4" name="Рисунок 3" descr="Внутренняя поверхность толстой кишки. Розовые островки — кластеры бактерий, скорее всего, кишечной палочки. (Электронная микрофотография &lt;noindex&gt;&lt;a target=_blank href=http://sciencephoto.com&gt;Professors P. Motta &amp; F. Carpino&lt;/a&gt;&lt;/noindex&gt;.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80982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20480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Внутренняя поверхность толстой кишки. Розовые островки — кластеры бактерий, скорее всего, кишечной палочки. (Электронная микрофотография </a:t>
            </a:r>
            <a:r>
              <a:rPr lang="ru-RU" b="1" dirty="0" smtClean="0">
                <a:solidFill>
                  <a:srgbClr val="002060"/>
                </a:solidFill>
              </a:rPr>
              <a:t>Professors P. Motta &amp; F. Carpino.)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23528" y="1000473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угнетению иммунологических сил</a:t>
            </a:r>
            <a:r>
              <a:rPr lang="ru-RU" sz="2000" dirty="0">
                <a:solidFill>
                  <a:srgbClr val="002060"/>
                </a:solidFill>
              </a:rPr>
              <a:t> организма; 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резкому </a:t>
            </a:r>
            <a:r>
              <a:rPr lang="ru-RU" sz="2000" dirty="0">
                <a:solidFill>
                  <a:srgbClr val="002060"/>
                </a:solidFill>
              </a:rPr>
              <a:t>повышению сенсибилизации </a:t>
            </a:r>
            <a:r>
              <a:rPr lang="ru-RU" sz="2000" dirty="0" smtClean="0">
                <a:solidFill>
                  <a:srgbClr val="002060"/>
                </a:solidFill>
              </a:rPr>
              <a:t>организма </a:t>
            </a:r>
            <a:r>
              <a:rPr lang="ru-RU" sz="2000" dirty="0">
                <a:solidFill>
                  <a:srgbClr val="002060"/>
                </a:solidFill>
              </a:rPr>
              <a:t>к различным </a:t>
            </a:r>
            <a:r>
              <a:rPr lang="ru-RU" sz="2000" b="1" dirty="0">
                <a:solidFill>
                  <a:srgbClr val="002060"/>
                </a:solidFill>
              </a:rPr>
              <a:t>аллергенам</a:t>
            </a:r>
            <a:r>
              <a:rPr lang="ru-RU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нарушениям </a:t>
            </a:r>
            <a:r>
              <a:rPr lang="ru-RU" sz="2000" b="1" dirty="0">
                <a:solidFill>
                  <a:srgbClr val="002060"/>
                </a:solidFill>
              </a:rPr>
              <a:t>пищеварения</a:t>
            </a:r>
            <a:r>
              <a:rPr lang="ru-RU" sz="2000" dirty="0">
                <a:solidFill>
                  <a:srgbClr val="002060"/>
                </a:solidFill>
              </a:rPr>
              <a:t>, а </a:t>
            </a:r>
            <a:r>
              <a:rPr lang="ru-RU" sz="2000" dirty="0" err="1">
                <a:solidFill>
                  <a:srgbClr val="002060"/>
                </a:solidFill>
              </a:rPr>
              <a:t>непереваренные</a:t>
            </a:r>
            <a:r>
              <a:rPr lang="ru-RU" sz="2000" dirty="0">
                <a:solidFill>
                  <a:srgbClr val="002060"/>
                </a:solidFill>
              </a:rPr>
              <a:t> и всосавшиеся в кровь частицы пищи тоже являются аллергенами;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дополнительной </a:t>
            </a:r>
            <a:r>
              <a:rPr lang="ru-RU" sz="2000" b="1" dirty="0">
                <a:solidFill>
                  <a:srgbClr val="002060"/>
                </a:solidFill>
              </a:rPr>
              <a:t>интоксикации </a:t>
            </a:r>
            <a:r>
              <a:rPr lang="ru-RU" sz="2000" dirty="0">
                <a:solidFill>
                  <a:srgbClr val="002060"/>
                </a:solidFill>
              </a:rPr>
              <a:t>организма как за счет действия токсинов патогенной флоры, так и за счет нарушения нормального опорожнения кишечника; 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повышению </a:t>
            </a:r>
            <a:r>
              <a:rPr lang="ru-RU" sz="2000" b="1" dirty="0">
                <a:solidFill>
                  <a:srgbClr val="002060"/>
                </a:solidFill>
              </a:rPr>
              <a:t>восприимчивости к инфекционным заболеваниям</a:t>
            </a:r>
            <a:r>
              <a:rPr lang="ru-RU" sz="2000" dirty="0">
                <a:solidFill>
                  <a:srgbClr val="002060"/>
                </a:solidFill>
              </a:rPr>
              <a:t> и </a:t>
            </a:r>
            <a:r>
              <a:rPr lang="ru-RU" sz="2000" dirty="0" err="1">
                <a:solidFill>
                  <a:srgbClr val="002060"/>
                </a:solidFill>
              </a:rPr>
              <a:t>др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интоксикации </a:t>
            </a:r>
            <a:r>
              <a:rPr lang="ru-RU" sz="2000" dirty="0" smtClean="0">
                <a:solidFill>
                  <a:srgbClr val="002060"/>
                </a:solidFill>
              </a:rPr>
              <a:t>организма за счет образования токсинов как продуктов жизнедеятельности; 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на фоне уменьшения дружественных микроорганизмов и снижения общей иммунологической защиты условно-патогенные микроорганизмы становятся </a:t>
            </a:r>
            <a:r>
              <a:rPr lang="ru-RU" sz="2000" b="1" dirty="0" smtClean="0">
                <a:solidFill>
                  <a:srgbClr val="002060"/>
                </a:solidFill>
              </a:rPr>
              <a:t>патогенными;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превращению предшественников </a:t>
            </a:r>
            <a:r>
              <a:rPr lang="ru-RU" sz="2000" b="1" dirty="0" smtClean="0">
                <a:solidFill>
                  <a:srgbClr val="002060"/>
                </a:solidFill>
              </a:rPr>
              <a:t>канцерогенов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</a:rPr>
              <a:t>проканцерогены</a:t>
            </a:r>
            <a:r>
              <a:rPr lang="ru-RU" sz="2000" dirty="0" smtClean="0">
                <a:solidFill>
                  <a:srgbClr val="002060"/>
                </a:solidFill>
              </a:rPr>
              <a:t>) в канцерогены; </a:t>
            </a:r>
          </a:p>
          <a:p>
            <a:pPr marL="342900" indent="-342900">
              <a:buFontTx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созданию </a:t>
            </a:r>
            <a:r>
              <a:rPr lang="ru-RU" sz="2000" b="1" dirty="0" smtClean="0">
                <a:solidFill>
                  <a:srgbClr val="002060"/>
                </a:solidFill>
              </a:rPr>
              <a:t>условий для развития  заболеваний</a:t>
            </a:r>
            <a:r>
              <a:rPr lang="ru-RU" sz="2000" dirty="0" smtClean="0">
                <a:solidFill>
                  <a:srgbClr val="002060"/>
                </a:solidFill>
              </a:rPr>
              <a:t>; 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39552" y="15624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баланса кишечной </a:t>
            </a:r>
            <a:r>
              <a:rPr lang="ru-RU" sz="2400" b="1" dirty="0" err="1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микробиоты</a:t>
            </a:r>
            <a:r>
              <a:rPr lang="ru-RU" sz="2400" b="1" dirty="0">
                <a:solidFill>
                  <a:srgbClr val="D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1073150"/>
            <a:ext cx="8158163" cy="5784850"/>
            <a:chOff x="384" y="676"/>
            <a:chExt cx="5139" cy="3644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676"/>
              <a:ext cx="5136" cy="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3651" y="1296"/>
              <a:ext cx="187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/>
                <a:t>Какие микроорганизмы населяют наш организм?</a:t>
              </a:r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476" y="1661"/>
              <a:ext cx="187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/>
                <a:t>Какова деятельность этих микроорганизмов?</a:t>
              </a: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3651" y="2160"/>
              <a:ext cx="187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/>
                <a:t>Как организм реагирует на микроорганизмы?</a:t>
              </a:r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385" y="2251"/>
              <a:ext cx="211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/>
                <a:t>Какие взаимоотношения между микроорганизмами?</a:t>
              </a:r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431" y="3249"/>
              <a:ext cx="187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/>
                <a:t>Какие уникальные характеристики?</a:t>
              </a:r>
            </a:p>
          </p:txBody>
        </p:sp>
      </p:grp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65712" y="1124744"/>
            <a:ext cx="375476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Human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Microbiome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Project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5062" name="Picture 6" descr="hmp_new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2667000" cy="169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16632"/>
            <a:ext cx="9144000" cy="6669360"/>
            <a:chOff x="0" y="188640"/>
            <a:chExt cx="9144000" cy="6669360"/>
          </a:xfrm>
          <a:solidFill>
            <a:schemeClr val="bg1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188640"/>
              <a:ext cx="9144000" cy="66693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990600"/>
              <a:ext cx="7845425" cy="228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3886200"/>
              <a:ext cx="9036050" cy="2819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eX92w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1828800" y="4476327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4495800" y="4476327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7086600" y="4476327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 rot="10800000">
            <a:off x="533400" y="5466927"/>
            <a:ext cx="2362200" cy="914400"/>
          </a:xfrm>
          <a:prstGeom prst="wedgeRoundRectCallout">
            <a:avLst>
              <a:gd name="adj1" fmla="val -17343"/>
              <a:gd name="adj2" fmla="val 84301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риск ожирения</a:t>
            </a:r>
            <a:r>
              <a:rPr lang="ru-RU" sz="16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 rot="10800000">
            <a:off x="3505200" y="5466927"/>
            <a:ext cx="2362200" cy="914400"/>
          </a:xfrm>
          <a:prstGeom prst="wedgeRoundRectCallout">
            <a:avLst>
              <a:gd name="adj1" fmla="val -6588"/>
              <a:gd name="adj2" fmla="val 97634"/>
              <a:gd name="adj3" fmla="val 16667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риску возникновения язв</a:t>
            </a:r>
          </a:p>
        </p:txBody>
      </p:sp>
      <p:sp>
        <p:nvSpPr>
          <p:cNvPr id="16393" name="AutoShape 11"/>
          <p:cNvSpPr>
            <a:spLocks noChangeArrowheads="1"/>
          </p:cNvSpPr>
          <p:nvPr/>
        </p:nvSpPr>
        <p:spPr bwMode="auto">
          <a:xfrm rot="10800000">
            <a:off x="6324600" y="5466927"/>
            <a:ext cx="2362200" cy="914400"/>
          </a:xfrm>
          <a:prstGeom prst="wedgeRoundRectCallout">
            <a:avLst>
              <a:gd name="adj1" fmla="val 10079"/>
              <a:gd name="adj2" fmla="val 91111"/>
              <a:gd name="adj3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риск развития сахарного диабета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7544" y="990600"/>
            <a:ext cx="8219256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            </a:t>
            </a:r>
            <a:r>
              <a:rPr lang="ru-RU" b="1" i="1" dirty="0" err="1">
                <a:solidFill>
                  <a:srgbClr val="FF0000"/>
                </a:solidFill>
              </a:rPr>
              <a:t>Bacteroides</a:t>
            </a:r>
            <a:r>
              <a:rPr lang="ru-RU" b="1" i="1" dirty="0">
                <a:solidFill>
                  <a:srgbClr val="FF0000"/>
                </a:solidFill>
              </a:rPr>
              <a:t>                      </a:t>
            </a:r>
            <a:r>
              <a:rPr lang="ru-RU" b="1" i="1" dirty="0" err="1">
                <a:solidFill>
                  <a:srgbClr val="FF0000"/>
                </a:solidFill>
              </a:rPr>
              <a:t>Prevotella</a:t>
            </a:r>
            <a:r>
              <a:rPr lang="ru-RU" b="1" i="1" dirty="0">
                <a:solidFill>
                  <a:srgbClr val="FF0000"/>
                </a:solidFill>
              </a:rPr>
              <a:t>                          </a:t>
            </a:r>
            <a:r>
              <a:rPr lang="ru-RU" b="1" i="1" dirty="0" err="1">
                <a:solidFill>
                  <a:srgbClr val="FF0000"/>
                </a:solidFill>
              </a:rPr>
              <a:t>Ruminococcus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4191000" cy="457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/>
              <a:t>Мыши с нормальной микрофлорой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143000" y="1447800"/>
            <a:ext cx="2133600" cy="13144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638800" y="1447800"/>
            <a:ext cx="2133600" cy="13144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64820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Мыши </a:t>
            </a:r>
            <a:r>
              <a:rPr lang="ru-RU" sz="1600" b="1" dirty="0" err="1"/>
              <a:t>безмикробные</a:t>
            </a:r>
            <a:endParaRPr lang="ru-RU" sz="1600" b="1" dirty="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39552" y="4941168"/>
            <a:ext cx="8229600" cy="1663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002060"/>
                </a:solidFill>
              </a:rPr>
              <a:t>30 </a:t>
            </a:r>
            <a:r>
              <a:rPr lang="ru-RU" sz="2000" b="1" dirty="0" err="1">
                <a:solidFill>
                  <a:srgbClr val="002060"/>
                </a:solidFill>
              </a:rPr>
              <a:t>тыс</a:t>
            </a:r>
            <a:r>
              <a:rPr lang="ru-RU" sz="2000" b="1" dirty="0">
                <a:solidFill>
                  <a:srgbClr val="002060"/>
                </a:solidFill>
              </a:rPr>
              <a:t> генов человека                             3 </a:t>
            </a:r>
            <a:r>
              <a:rPr lang="ru-RU" sz="2000" b="1" dirty="0" err="1">
                <a:solidFill>
                  <a:srgbClr val="002060"/>
                </a:solidFill>
              </a:rPr>
              <a:t>млн</a:t>
            </a:r>
            <a:r>
              <a:rPr lang="ru-RU" sz="2000" b="1" dirty="0">
                <a:solidFill>
                  <a:srgbClr val="002060"/>
                </a:solidFill>
              </a:rPr>
              <a:t> генов </a:t>
            </a:r>
            <a:r>
              <a:rPr lang="ru-RU" sz="2000" b="1" dirty="0" err="1">
                <a:solidFill>
                  <a:srgbClr val="002060"/>
                </a:solidFill>
              </a:rPr>
              <a:t>микробиома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Кишечные бактерии оказывают воздействие на: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 dirty="0" smtClean="0">
                <a:solidFill>
                  <a:srgbClr val="002060"/>
                </a:solidFill>
              </a:rPr>
              <a:t>формирование поведения в процессе развития организма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 dirty="0" smtClean="0">
                <a:solidFill>
                  <a:srgbClr val="002060"/>
                </a:solidFill>
              </a:rPr>
              <a:t> регуляцию содержания ряда </a:t>
            </a:r>
            <a:r>
              <a:rPr lang="ru-RU" sz="1600" i="1" dirty="0" err="1" smtClean="0">
                <a:solidFill>
                  <a:srgbClr val="002060"/>
                </a:solidFill>
              </a:rPr>
              <a:t>нейромедиаторов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 dirty="0" smtClean="0">
                <a:solidFill>
                  <a:srgbClr val="002060"/>
                </a:solidFill>
              </a:rPr>
              <a:t> контроль активности около 40 генов в нейронах мозга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1700" dirty="0" smtClean="0">
              <a:solidFill>
                <a:srgbClr val="002060"/>
              </a:solidFill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276600" y="5486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85800" y="2819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Страх, боязливость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67544" y="3284984"/>
            <a:ext cx="82809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Повышенная активность: </a:t>
            </a:r>
            <a:r>
              <a:rPr lang="ru-RU" i="1" dirty="0" smtClean="0"/>
              <a:t>подавление </a:t>
            </a:r>
            <a:r>
              <a:rPr lang="ru-RU" i="1" dirty="0"/>
              <a:t>образования белков – </a:t>
            </a:r>
            <a:r>
              <a:rPr lang="ru-RU" i="1" dirty="0" err="1"/>
              <a:t>нейротрофинов</a:t>
            </a:r>
            <a:r>
              <a:rPr lang="en-US" i="1" dirty="0"/>
              <a:t> </a:t>
            </a:r>
            <a:r>
              <a:rPr lang="ru-RU" i="1" dirty="0"/>
              <a:t>важных для роста и питания нервных </a:t>
            </a:r>
            <a:r>
              <a:rPr lang="ru-RU" i="1" dirty="0" smtClean="0"/>
              <a:t>клеток, подавление ростового </a:t>
            </a:r>
            <a:r>
              <a:rPr lang="ru-RU" i="1" dirty="0"/>
              <a:t>фактора нервов </a:t>
            </a:r>
            <a:r>
              <a:rPr lang="en-US" i="1" dirty="0" smtClean="0"/>
              <a:t>NGF1-A</a:t>
            </a:r>
            <a:r>
              <a:rPr lang="ru-RU" i="1" dirty="0" smtClean="0"/>
              <a:t>, подавление  </a:t>
            </a:r>
            <a:r>
              <a:rPr lang="en-US" i="1" dirty="0" smtClean="0"/>
              <a:t> </a:t>
            </a:r>
            <a:r>
              <a:rPr lang="ru-RU" i="1" dirty="0"/>
              <a:t>нейротрофического фактора мозга </a:t>
            </a:r>
            <a:r>
              <a:rPr lang="en-US" i="1" dirty="0" smtClean="0"/>
              <a:t>BDNF</a:t>
            </a:r>
            <a:r>
              <a:rPr lang="ru-RU" i="1" dirty="0" smtClean="0"/>
              <a:t>, изменение </a:t>
            </a:r>
            <a:r>
              <a:rPr lang="ru-RU" i="1" dirty="0"/>
              <a:t>уровня </a:t>
            </a:r>
            <a:r>
              <a:rPr lang="ru-RU" i="1" dirty="0" err="1"/>
              <a:t>допамина</a:t>
            </a:r>
            <a:r>
              <a:rPr lang="ru-RU" i="1" dirty="0"/>
              <a:t>, </a:t>
            </a:r>
            <a:r>
              <a:rPr lang="ru-RU" i="1" dirty="0" err="1"/>
              <a:t>серотонина</a:t>
            </a:r>
            <a:r>
              <a:rPr lang="ru-RU" i="1" dirty="0"/>
              <a:t>, норадреналина</a:t>
            </a:r>
            <a:endParaRPr lang="en-US" i="1" dirty="0"/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i="1" dirty="0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28600" y="6096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002060"/>
                </a:solidFill>
              </a:rPr>
              <a:t>PNAS, 2011, Gastroenterology, 2011</a:t>
            </a:r>
            <a:r>
              <a:rPr lang="ru-RU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76056" y="2852936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/>
              <a:t>Повышенная активность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71600"/>
            <a:ext cx="910748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3352800"/>
            <a:ext cx="8229600" cy="2514600"/>
          </a:xfrm>
        </p:spPr>
        <p:txBody>
          <a:bodyPr/>
          <a:lstStyle/>
          <a:p>
            <a:pPr algn="ctr"/>
            <a:r>
              <a:rPr lang="ru-RU"/>
              <a:t>Психические растройства</a:t>
            </a:r>
          </a:p>
          <a:p>
            <a:pPr algn="ctr"/>
            <a:r>
              <a:rPr lang="ru-RU"/>
              <a:t>Болезнь Альцгеймера</a:t>
            </a:r>
          </a:p>
          <a:p>
            <a:pPr algn="ctr"/>
            <a:r>
              <a:rPr lang="ru-RU"/>
              <a:t>Депрессия</a:t>
            </a:r>
          </a:p>
          <a:p>
            <a:pPr algn="ctr"/>
            <a:r>
              <a:rPr lang="ru-RU"/>
              <a:t>Стресс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81000" y="1096963"/>
            <a:ext cx="845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/>
              <a:t>«Провоспалительные цитокины взаимодействуют с продукцией специфических пептидов связанных с патологией Альцгеймера, подразумевая хроническое воспалительное состояние у пожилых либо повышенную циркуляцию воспалительных факторов таких как интерлейкина - 6, С-реактивного белка, которые и способствуют развитию болезни Альцгеймера»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512" y="74866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Взаимосвязь кишечной </a:t>
            </a:r>
            <a:r>
              <a:rPr lang="ru-RU" sz="2400" b="1" dirty="0" err="1">
                <a:solidFill>
                  <a:srgbClr val="002060"/>
                </a:solidFill>
              </a:rPr>
              <a:t>микробиомы</a:t>
            </a:r>
            <a:r>
              <a:rPr lang="ru-RU" sz="2400" b="1" dirty="0">
                <a:solidFill>
                  <a:srgbClr val="002060"/>
                </a:solidFill>
              </a:rPr>
              <a:t> и заболеваний </a:t>
            </a:r>
            <a:r>
              <a:rPr lang="ru-RU" sz="2400" b="1" dirty="0" err="1">
                <a:solidFill>
                  <a:srgbClr val="002060"/>
                </a:solidFill>
              </a:rPr>
              <a:t>сердечно-сосудистой</a:t>
            </a:r>
            <a:r>
              <a:rPr lang="ru-RU" sz="2400" b="1" dirty="0">
                <a:solidFill>
                  <a:srgbClr val="002060"/>
                </a:solidFill>
              </a:rPr>
              <a:t> системы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52400" y="2819400"/>
            <a:ext cx="2438400" cy="1371600"/>
          </a:xfrm>
          <a:prstGeom prst="irregularSeal1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Нарушение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обмена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липидов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447800" y="1219200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Нарушения 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микроэкологии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кишечника 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334000" y="4495800"/>
            <a:ext cx="358140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Нарушения цикла желчных 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кислот в цикле энтерогепатической 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циркуляции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05400" y="1066800"/>
            <a:ext cx="3733800" cy="1752600"/>
            <a:chOff x="1728" y="1248"/>
            <a:chExt cx="2352" cy="1104"/>
          </a:xfrm>
          <a:solidFill>
            <a:schemeClr val="bg1">
              <a:lumMod val="95000"/>
            </a:schemeClr>
          </a:solidFill>
        </p:grpSpPr>
        <p:sp>
          <p:nvSpPr>
            <p:cNvPr id="47113" name="AutoShape 9"/>
            <p:cNvSpPr>
              <a:spLocks noChangeArrowheads="1"/>
            </p:cNvSpPr>
            <p:nvPr/>
          </p:nvSpPr>
          <p:spPr bwMode="auto">
            <a:xfrm>
              <a:off x="1728" y="1248"/>
              <a:ext cx="2352" cy="52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>
                  <a:solidFill>
                    <a:srgbClr val="002060"/>
                  </a:solidFill>
                </a:rPr>
                <a:t>Бактериальные ферменты и </a:t>
              </a:r>
            </a:p>
            <a:p>
              <a:pPr algn="ctr"/>
              <a:r>
                <a:rPr lang="ru-RU" sz="1600">
                  <a:solidFill>
                    <a:srgbClr val="002060"/>
                  </a:solidFill>
                </a:rPr>
                <a:t>эндотоксины поражают </a:t>
              </a:r>
            </a:p>
            <a:p>
              <a:pPr algn="ctr"/>
              <a:r>
                <a:rPr lang="ru-RU" sz="1600">
                  <a:solidFill>
                    <a:srgbClr val="002060"/>
                  </a:solidFill>
                </a:rPr>
                <a:t>кишечный эпителий </a:t>
              </a:r>
            </a:p>
          </p:txBody>
        </p:sp>
        <p:sp>
          <p:nvSpPr>
            <p:cNvPr id="47116" name="AutoShape 12"/>
            <p:cNvSpPr>
              <a:spLocks noChangeArrowheads="1"/>
            </p:cNvSpPr>
            <p:nvPr/>
          </p:nvSpPr>
          <p:spPr bwMode="auto">
            <a:xfrm>
              <a:off x="2880" y="1776"/>
              <a:ext cx="1200" cy="5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>
                  <a:solidFill>
                    <a:srgbClr val="002060"/>
                  </a:solidFill>
                </a:rPr>
                <a:t>Понижение </a:t>
              </a:r>
            </a:p>
            <a:p>
              <a:pPr algn="ctr"/>
              <a:r>
                <a:rPr lang="ru-RU" sz="1600">
                  <a:solidFill>
                    <a:srgbClr val="002060"/>
                  </a:solidFill>
                </a:rPr>
                <a:t>уровня </a:t>
              </a:r>
            </a:p>
            <a:p>
              <a:pPr algn="ctr"/>
              <a:r>
                <a:rPr lang="ru-RU" sz="1600">
                  <a:solidFill>
                    <a:srgbClr val="002060"/>
                  </a:solidFill>
                </a:rPr>
                <a:t>желчных кислот </a:t>
              </a:r>
            </a:p>
          </p:txBody>
        </p:sp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1728" y="1776"/>
              <a:ext cx="1200" cy="5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>
                  <a:solidFill>
                    <a:srgbClr val="002060"/>
                  </a:solidFill>
                </a:rPr>
                <a:t>Бактериальная </a:t>
              </a:r>
            </a:p>
            <a:p>
              <a:pPr algn="ctr"/>
              <a:r>
                <a:rPr lang="ru-RU" sz="1600">
                  <a:solidFill>
                    <a:srgbClr val="002060"/>
                  </a:solidFill>
                </a:rPr>
                <a:t>транслокация </a:t>
              </a:r>
            </a:p>
          </p:txBody>
        </p:sp>
      </p:grpSp>
      <p:sp>
        <p:nvSpPr>
          <p:cNvPr id="47127" name="AutoShape 23"/>
          <p:cNvSpPr>
            <a:spLocks noChangeArrowheads="1"/>
          </p:cNvSpPr>
          <p:nvPr/>
        </p:nvSpPr>
        <p:spPr bwMode="auto">
          <a:xfrm>
            <a:off x="1524000" y="4572000"/>
            <a:ext cx="1905000" cy="914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2060"/>
                </a:solidFill>
              </a:rPr>
              <a:t>Нарушения </a:t>
            </a:r>
          </a:p>
          <a:p>
            <a:pPr algn="ctr"/>
            <a:r>
              <a:rPr lang="ru-RU" sz="1600">
                <a:solidFill>
                  <a:srgbClr val="002060"/>
                </a:solidFill>
              </a:rPr>
              <a:t>функции печени</a:t>
            </a:r>
          </a:p>
        </p:txBody>
      </p:sp>
      <p:sp>
        <p:nvSpPr>
          <p:cNvPr id="47133" name="AutoShape 29"/>
          <p:cNvSpPr>
            <a:spLocks noChangeArrowheads="1"/>
          </p:cNvSpPr>
          <p:nvPr/>
        </p:nvSpPr>
        <p:spPr bwMode="auto">
          <a:xfrm>
            <a:off x="3810000" y="1524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7134" name="AutoShape 30"/>
          <p:cNvSpPr>
            <a:spLocks noChangeArrowheads="1"/>
          </p:cNvSpPr>
          <p:nvPr/>
        </p:nvSpPr>
        <p:spPr bwMode="auto">
          <a:xfrm>
            <a:off x="6934200" y="3200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7135" name="AutoShape 31"/>
          <p:cNvSpPr>
            <a:spLocks noChangeArrowheads="1"/>
          </p:cNvSpPr>
          <p:nvPr/>
        </p:nvSpPr>
        <p:spPr bwMode="auto">
          <a:xfrm>
            <a:off x="3886200" y="4800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7136" name="AutoShape 32"/>
          <p:cNvSpPr>
            <a:spLocks noChangeArrowheads="1"/>
          </p:cNvSpPr>
          <p:nvPr/>
        </p:nvSpPr>
        <p:spPr bwMode="auto">
          <a:xfrm rot="2827266">
            <a:off x="1162050" y="4286250"/>
            <a:ext cx="457200" cy="266700"/>
          </a:xfrm>
          <a:prstGeom prst="leftArrow">
            <a:avLst>
              <a:gd name="adj1" fmla="val 50000"/>
              <a:gd name="adj2" fmla="val 4285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7137" name="AutoShape 33"/>
          <p:cNvSpPr>
            <a:spLocks noChangeArrowheads="1"/>
          </p:cNvSpPr>
          <p:nvPr/>
        </p:nvSpPr>
        <p:spPr bwMode="auto">
          <a:xfrm rot="-2524502">
            <a:off x="1096963" y="2284413"/>
            <a:ext cx="503237" cy="230187"/>
          </a:xfrm>
          <a:prstGeom prst="rightArrow">
            <a:avLst>
              <a:gd name="adj1" fmla="val 50000"/>
              <a:gd name="adj2" fmla="val 54655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762000" y="5791200"/>
            <a:ext cx="76962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300">
                <a:solidFill>
                  <a:srgbClr val="002060"/>
                </a:solidFill>
              </a:rPr>
              <a:t>степень тяжести нарушений в кишечнике </a:t>
            </a:r>
          </a:p>
          <a:p>
            <a:pPr algn="ctr"/>
            <a:r>
              <a:rPr lang="ru-RU" sz="1300">
                <a:solidFill>
                  <a:srgbClr val="002060"/>
                </a:solidFill>
              </a:rPr>
              <a:t>(</a:t>
            </a:r>
            <a:r>
              <a:rPr lang="ru-RU" sz="1300" i="1">
                <a:solidFill>
                  <a:srgbClr val="002060"/>
                </a:solidFill>
              </a:rPr>
              <a:t>его микробного спектра, структуры и функции слизистой оболочки</a:t>
            </a:r>
            <a:r>
              <a:rPr lang="ru-RU" sz="1300">
                <a:solidFill>
                  <a:srgbClr val="002060"/>
                </a:solidFill>
              </a:rPr>
              <a:t>) </a:t>
            </a:r>
          </a:p>
          <a:p>
            <a:pPr algn="ctr"/>
            <a:r>
              <a:rPr lang="ru-RU" sz="1300">
                <a:solidFill>
                  <a:srgbClr val="002060"/>
                </a:solidFill>
              </a:rPr>
              <a:t>прямо коррелировала с тяжестью функционального класса </a:t>
            </a:r>
          </a:p>
          <a:p>
            <a:pPr algn="ctr"/>
            <a:r>
              <a:rPr lang="ru-RU" sz="1300">
                <a:solidFill>
                  <a:srgbClr val="002060"/>
                </a:solidFill>
              </a:rPr>
              <a:t>хронической сердечной недостаточности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азарбаев университет.jpg"/>
          <p:cNvPicPr>
            <a:picLocks noChangeAspect="1"/>
          </p:cNvPicPr>
          <p:nvPr/>
        </p:nvPicPr>
        <p:blipFill>
          <a:blip r:embed="rId2" cstate="print"/>
          <a:srcRect l="12207" t="12820" r="11063" b="15384"/>
          <a:stretch>
            <a:fillRect/>
          </a:stretch>
        </p:blipFill>
        <p:spPr>
          <a:xfrm>
            <a:off x="482534" y="980728"/>
            <a:ext cx="3168352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3861048"/>
            <a:ext cx="8568952" cy="2470428"/>
            <a:chOff x="323528" y="188640"/>
            <a:chExt cx="8568952" cy="24704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15816" y="188640"/>
              <a:ext cx="52565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 наук о жизни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426" t="9105" r="36582" b="72302"/>
            <a:stretch>
              <a:fillRect/>
            </a:stretch>
          </p:blipFill>
          <p:spPr bwMode="auto">
            <a:xfrm>
              <a:off x="323528" y="332656"/>
              <a:ext cx="2160240" cy="232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555776" y="980728"/>
              <a:ext cx="6336704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Генеральный директор Центра наук о жизни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Доктор медицинских наук, профессор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Жумадилов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Жаксыбай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Шаймарданович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42" t="9617" r="86645" b="72697"/>
          <a:stretch>
            <a:fillRect/>
          </a:stretch>
        </p:blipFill>
        <p:spPr bwMode="auto">
          <a:xfrm>
            <a:off x="6372200" y="372980"/>
            <a:ext cx="2376264" cy="27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2204864"/>
            <a:ext cx="2723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Ректор (Президент)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Шигео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Катсу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44850"/>
            <a:ext cx="59766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 Университет</a:t>
            </a:r>
            <a:endParaRPr lang="ru-RU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6500813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Гиперлипидемия</a:t>
            </a:r>
            <a:endParaRPr lang="ru-RU" dirty="0" smtClean="0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525963"/>
          </a:xfrm>
        </p:spPr>
        <p:txBody>
          <a:bodyPr/>
          <a:lstStyle/>
          <a:p>
            <a:pPr algn="just" eaLnBrk="1" hangingPunct="1"/>
            <a:r>
              <a:rPr lang="ru-RU" sz="2800" smtClean="0"/>
              <a:t>Заболевания, сопрождающиеся гиперлипидемией</a:t>
            </a:r>
            <a:endParaRPr lang="en-US" sz="2800" smtClean="0"/>
          </a:p>
          <a:p>
            <a:pPr lvl="1" algn="just" eaLnBrk="1" hangingPunct="1"/>
            <a:r>
              <a:rPr lang="ru-RU" sz="2400" smtClean="0"/>
              <a:t>Метаболический синдром</a:t>
            </a:r>
            <a:endParaRPr lang="en-US" sz="2400" smtClean="0"/>
          </a:p>
          <a:p>
            <a:pPr lvl="1" algn="just" eaLnBrk="1" hangingPunct="1"/>
            <a:r>
              <a:rPr lang="ru-RU" sz="2400" smtClean="0"/>
              <a:t>Ожирение</a:t>
            </a:r>
            <a:endParaRPr lang="en-US" sz="2400" smtClean="0"/>
          </a:p>
          <a:p>
            <a:pPr lvl="1" algn="just" eaLnBrk="1" hangingPunct="1"/>
            <a:r>
              <a:rPr lang="ru-RU" sz="2400" smtClean="0"/>
              <a:t>Артериальная гипертония</a:t>
            </a:r>
            <a:endParaRPr lang="en-US" sz="2400" smtClean="0"/>
          </a:p>
          <a:p>
            <a:pPr lvl="1" algn="just" eaLnBrk="1" hangingPunct="1"/>
            <a:r>
              <a:rPr lang="ru-RU" sz="2400" smtClean="0"/>
              <a:t>Диабет</a:t>
            </a:r>
            <a:endParaRPr lang="en-US" sz="2400" smtClean="0"/>
          </a:p>
          <a:p>
            <a:pPr lvl="1" algn="just" eaLnBrk="1" hangingPunct="1"/>
            <a:r>
              <a:rPr lang="ru-RU" sz="2400" smtClean="0"/>
              <a:t>Заболевания билиарного тракта </a:t>
            </a:r>
            <a:r>
              <a:rPr lang="en-US" sz="2400" smtClean="0"/>
              <a:t>(</a:t>
            </a:r>
            <a:r>
              <a:rPr lang="ru-RU" sz="2400" smtClean="0"/>
              <a:t>хронический некалькулезный холецистит</a:t>
            </a:r>
            <a:r>
              <a:rPr lang="en-US" sz="2400" smtClean="0"/>
              <a:t>, </a:t>
            </a:r>
            <a:r>
              <a:rPr lang="ru-RU" sz="2400" smtClean="0"/>
              <a:t>ЖКБ</a:t>
            </a:r>
            <a:r>
              <a:rPr lang="en-US" sz="2400" smtClean="0"/>
              <a:t>)</a:t>
            </a:r>
          </a:p>
          <a:p>
            <a:pPr lvl="1" algn="just" eaLnBrk="1" hangingPunct="1"/>
            <a:r>
              <a:rPr lang="ru-RU" sz="2400" smtClean="0"/>
              <a:t>Заболевания печени </a:t>
            </a:r>
            <a:endParaRPr lang="en-US" sz="2400" smtClean="0"/>
          </a:p>
          <a:p>
            <a:pPr lvl="1" algn="just" eaLnBrk="1" hangingPunct="1"/>
            <a:r>
              <a:rPr lang="en-US" sz="2400" smtClean="0"/>
              <a:t> </a:t>
            </a:r>
            <a:r>
              <a:rPr lang="ru-RU" sz="2400" smtClean="0"/>
              <a:t>Атеросклероз</a:t>
            </a:r>
            <a:endParaRPr lang="en-US" sz="2400" smtClean="0"/>
          </a:p>
          <a:p>
            <a:pPr lvl="1" algn="just" eaLnBrk="1" hangingPunct="1"/>
            <a:endParaRPr lang="ru-RU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81EAD87-42EB-4C64-9907-A37AF5C2EEC2}" type="slidenum">
              <a:rPr lang="ru-RU"/>
              <a:pPr algn="l"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68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00600" y="5334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FF00"/>
                </a:solidFill>
                <a:latin typeface="Garamond" pitchFamily="18" charset="0"/>
              </a:rPr>
              <a:t>Ley, et al.  PNAS. 2005, 102: 11070-75 </a:t>
            </a:r>
            <a:endParaRPr lang="en-US" sz="200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115717" cy="30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87" y="4005064"/>
            <a:ext cx="9087413" cy="261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23528" y="620688"/>
            <a:ext cx="8640960" cy="5040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Ожирении изменяются количественные соотношения доминирующих микроорганизмов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микробиоме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организмов с ожирением превалируют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Firmicutes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Bacteroidetes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Микрофлора кишечника отвечает за продукцию энергии из пищевых субстратов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Микрофлора кишечника влияет на продукцию липидов, депонирование жиров в клетках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Яйцо или курица?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Предположение – ожирению склонны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лишь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лица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энтеротипа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1, количественное снижение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Bacteroidetes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приводит к нарушению регуляции продукции и потребления энергии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57200" y="754807"/>
            <a:ext cx="830580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Интересные данные были получены в работе </a:t>
            </a:r>
            <a:r>
              <a:rPr lang="ru-RU" sz="2400" dirty="0" err="1">
                <a:solidFill>
                  <a:srgbClr val="002060"/>
                </a:solidFill>
              </a:rPr>
              <a:t>Brugman</a:t>
            </a:r>
            <a:r>
              <a:rPr lang="ru-RU" sz="2400" dirty="0">
                <a:solidFill>
                  <a:srgbClr val="002060"/>
                </a:solidFill>
              </a:rPr>
              <a:t>, где показано положительное </a:t>
            </a:r>
            <a:r>
              <a:rPr lang="ru-RU" sz="2400" b="1" dirty="0">
                <a:solidFill>
                  <a:srgbClr val="002060"/>
                </a:solidFill>
              </a:rPr>
              <a:t>влияние</a:t>
            </a:r>
            <a:r>
              <a:rPr lang="ru-RU" sz="2400" dirty="0">
                <a:solidFill>
                  <a:srgbClr val="002060"/>
                </a:solidFill>
              </a:rPr>
              <a:t> антибиотиков на </a:t>
            </a:r>
            <a:r>
              <a:rPr lang="ru-RU" sz="2400" dirty="0" err="1">
                <a:solidFill>
                  <a:srgbClr val="002060"/>
                </a:solidFill>
              </a:rPr>
              <a:t>гликемический</a:t>
            </a:r>
            <a:r>
              <a:rPr lang="ru-RU" sz="2400" dirty="0">
                <a:solidFill>
                  <a:srgbClr val="002060"/>
                </a:solidFill>
              </a:rPr>
              <a:t> профиль крыс с предрасположенностью к сахарному диабету. У крыс без диабета также обнаружено достоверно более низкое содержание </a:t>
            </a:r>
            <a:r>
              <a:rPr lang="ru-RU" sz="2400" dirty="0" err="1">
                <a:solidFill>
                  <a:srgbClr val="002060"/>
                </a:solidFill>
              </a:rPr>
              <a:t>Bacteroidetes</a:t>
            </a:r>
            <a:r>
              <a:rPr lang="ru-RU" sz="2400" dirty="0">
                <a:solidFill>
                  <a:srgbClr val="002060"/>
                </a:solidFill>
              </a:rPr>
              <a:t>. Прием кишечных антисептиков приводит к снижению активности системного воспаления в ответ на уменьшение </a:t>
            </a:r>
            <a:r>
              <a:rPr lang="ru-RU" sz="2400" dirty="0" err="1">
                <a:solidFill>
                  <a:srgbClr val="002060"/>
                </a:solidFill>
              </a:rPr>
              <a:t>антигенной</a:t>
            </a:r>
            <a:r>
              <a:rPr lang="ru-RU" sz="2400" dirty="0">
                <a:solidFill>
                  <a:srgbClr val="002060"/>
                </a:solidFill>
              </a:rPr>
              <a:t> стимуляции, которое способствует деструкции </a:t>
            </a:r>
            <a:r>
              <a:rPr lang="ru-RU" sz="2400" dirty="0" err="1">
                <a:solidFill>
                  <a:srgbClr val="002060"/>
                </a:solidFill>
              </a:rPr>
              <a:t>β</a:t>
            </a:r>
            <a:r>
              <a:rPr lang="ru-RU" sz="2400" dirty="0">
                <a:solidFill>
                  <a:srgbClr val="002060"/>
                </a:solidFill>
              </a:rPr>
              <a:t>–клеток поджелудочной железы. </a:t>
            </a:r>
          </a:p>
          <a:p>
            <a:pPr algn="just"/>
            <a:endParaRPr lang="ru-RU" sz="2400" dirty="0"/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Предположение – сахарный диабет развивается только у лиц с </a:t>
            </a:r>
            <a:r>
              <a:rPr lang="ru-RU" sz="2000" b="1" i="1" dirty="0" err="1">
                <a:solidFill>
                  <a:srgbClr val="FF0000"/>
                </a:solidFill>
              </a:rPr>
              <a:t>энтеротипом</a:t>
            </a:r>
            <a:r>
              <a:rPr lang="ru-RU" sz="2000" b="1" i="1" dirty="0">
                <a:solidFill>
                  <a:srgbClr val="FF0000"/>
                </a:solidFill>
              </a:rPr>
              <a:t> 3 (</a:t>
            </a:r>
            <a:r>
              <a:rPr lang="ru-RU" sz="2000" b="1" i="1" dirty="0" err="1">
                <a:solidFill>
                  <a:srgbClr val="FF0000"/>
                </a:solidFill>
              </a:rPr>
              <a:t>Ruminococcus</a:t>
            </a:r>
            <a:r>
              <a:rPr lang="ru-RU" sz="2000" b="1" i="1" dirty="0">
                <a:solidFill>
                  <a:srgbClr val="FF0000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eeX92w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111020" cy="322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2123728" y="249289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4499992" y="249289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6876256" y="2492896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 rot="10800000">
            <a:off x="885528" y="4537721"/>
            <a:ext cx="2362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ожирения 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10800000">
            <a:off x="3477816" y="4537721"/>
            <a:ext cx="2362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00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язв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10800000">
            <a:off x="6084168" y="4509120"/>
            <a:ext cx="2362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0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развития сахарного диабета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043608" y="260648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Bacteroides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Prevotella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Ruminococcus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2123728" y="4005064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499992" y="4005064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6876256" y="4005064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11"/>
          <p:cNvSpPr>
            <a:spLocks noChangeArrowheads="1"/>
          </p:cNvSpPr>
          <p:nvPr/>
        </p:nvSpPr>
        <p:spPr bwMode="auto">
          <a:xfrm rot="10800000">
            <a:off x="899592" y="3068960"/>
            <a:ext cx="7488832" cy="914400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Характерные особенности нарушений кишечной микрофлоры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8" name="Рисунок 47" descr="Banners.jpg"/>
          <p:cNvPicPr>
            <a:picLocks noChangeAspect="1"/>
          </p:cNvPicPr>
          <p:nvPr/>
        </p:nvPicPr>
        <p:blipFill>
          <a:blip r:embed="rId3" cstate="print">
            <a:lum/>
          </a:blip>
          <a:srcRect t="20998" b="62270"/>
          <a:stretch>
            <a:fillRect/>
          </a:stretch>
        </p:blipFill>
        <p:spPr>
          <a:xfrm>
            <a:off x="0" y="5517232"/>
            <a:ext cx="91440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107504" y="5877272"/>
            <a:ext cx="8964488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линейки продуктов функционального питания для коррекции нарушений ассоциировано с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энтеротипом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Про-,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пре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-,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синбиотические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продукты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780928"/>
            <a:ext cx="8784976" cy="2232248"/>
            <a:chOff x="179512" y="2564904"/>
            <a:chExt cx="8784976" cy="250775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grpSp>
          <p:nvGrpSpPr>
            <p:cNvPr id="7" name="Группа 6"/>
            <p:cNvGrpSpPr/>
            <p:nvPr/>
          </p:nvGrpSpPr>
          <p:grpSpPr>
            <a:xfrm>
              <a:off x="179512" y="2564904"/>
              <a:ext cx="8784976" cy="2507752"/>
              <a:chOff x="0" y="2793456"/>
              <a:chExt cx="9144000" cy="3863376"/>
            </a:xfrm>
          </p:grpSpPr>
          <p:pic>
            <p:nvPicPr>
              <p:cNvPr id="5" name="Рисунок 4" descr="Banners.jpg"/>
              <p:cNvPicPr>
                <a:picLocks noChangeAspect="1"/>
              </p:cNvPicPr>
              <p:nvPr/>
            </p:nvPicPr>
            <p:blipFill>
              <a:blip r:embed="rId2" cstate="print"/>
              <a:srcRect t="58923"/>
              <a:stretch>
                <a:fillRect/>
              </a:stretch>
            </p:blipFill>
            <p:spPr>
              <a:xfrm>
                <a:off x="0" y="4005064"/>
                <a:ext cx="9144000" cy="26517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Рисунок 5" descr="Banners.jpg"/>
              <p:cNvPicPr>
                <a:picLocks noChangeAspect="1"/>
              </p:cNvPicPr>
              <p:nvPr/>
            </p:nvPicPr>
            <p:blipFill>
              <a:blip r:embed="rId2" cstate="print"/>
              <a:srcRect b="80116"/>
              <a:stretch>
                <a:fillRect/>
              </a:stretch>
            </p:blipFill>
            <p:spPr>
              <a:xfrm>
                <a:off x="0" y="2793456"/>
                <a:ext cx="9144000" cy="12836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Прямоугольник с двумя вырезанными противолежащими углами 7"/>
            <p:cNvSpPr/>
            <p:nvPr/>
          </p:nvSpPr>
          <p:spPr>
            <a:xfrm>
              <a:off x="3203848" y="2852936"/>
              <a:ext cx="2664296" cy="360040"/>
            </a:xfrm>
            <a:prstGeom prst="snip2DiagRect">
              <a:avLst/>
            </a:prstGeom>
            <a:solidFill>
              <a:schemeClr val="accent6">
                <a:lumMod val="5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Энтеротип</a:t>
              </a:r>
              <a:r>
                <a:rPr lang="ru-RU" sz="2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</a:t>
              </a:r>
              <a:endPara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/>
          </p:nvSpPr>
          <p:spPr>
            <a:xfrm>
              <a:off x="3203848" y="3645024"/>
              <a:ext cx="2664296" cy="360040"/>
            </a:xfrm>
            <a:prstGeom prst="snip2DiagRect">
              <a:avLst/>
            </a:prstGeom>
            <a:solidFill>
              <a:schemeClr val="accent6">
                <a:lumMod val="5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Энтеротип</a:t>
              </a:r>
              <a:r>
                <a:rPr lang="ru-RU" sz="2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</a:t>
              </a:r>
              <a:endPara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/>
          </p:nvSpPr>
          <p:spPr>
            <a:xfrm>
              <a:off x="3203848" y="4509120"/>
              <a:ext cx="2664296" cy="360040"/>
            </a:xfrm>
            <a:prstGeom prst="snip2DiagRect">
              <a:avLst/>
            </a:prstGeom>
            <a:solidFill>
              <a:schemeClr val="accent6">
                <a:lumMod val="5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err="1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Энтеротип</a:t>
              </a:r>
              <a:r>
                <a:rPr lang="ru-RU" sz="24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endPara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51520" y="836712"/>
            <a:ext cx="8640959" cy="1866321"/>
            <a:chOff x="251521" y="4869160"/>
            <a:chExt cx="8640959" cy="186632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5" name="Рисунок 14" descr="йогурт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24" y="5085184"/>
              <a:ext cx="2304256" cy="1560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Рисунок 16" descr="сироп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1" y="4869160"/>
              <a:ext cx="1037132" cy="18663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Рисунок 17" descr="сироп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187" y="5229200"/>
              <a:ext cx="1088525" cy="14005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Рисунок 18" descr="конфеты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67744" y="5157192"/>
              <a:ext cx="1944216" cy="1456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Рисунок 19" descr="шоколад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984" y="5229200"/>
              <a:ext cx="2088232" cy="1359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51520" y="5013176"/>
            <a:ext cx="8668047" cy="1728192"/>
            <a:chOff x="323528" y="836712"/>
            <a:chExt cx="8668047" cy="1728192"/>
          </a:xfrm>
        </p:grpSpPr>
        <p:pic>
          <p:nvPicPr>
            <p:cNvPr id="12" name="Рисунок 11" descr="imagesCA74OQKL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528" y="836712"/>
              <a:ext cx="1512168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imagesCABBKCMZ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599" y="1556792"/>
              <a:ext cx="1051943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Рисунок 13" descr="капсулы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7704" y="880817"/>
              <a:ext cx="1944216" cy="16120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таблетки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10983" y="908721"/>
              <a:ext cx="2380592" cy="1584176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25" name="Рисунок 24" descr="gabriflorin-bifido-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7904" y="908720"/>
              <a:ext cx="1887805" cy="1584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 descr="хилак форте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6056" y="908720"/>
              <a:ext cx="1905000" cy="1562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компоненты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80728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Для производства ФП используется высокотехнологичное производство, экологически чистый и генетически не модифицированный материал:</a:t>
            </a:r>
          </a:p>
          <a:p>
            <a:pPr algn="ctr"/>
            <a:r>
              <a:rPr lang="ru-RU" sz="2000" dirty="0" smtClean="0"/>
              <a:t>молочнокислые бактерии и пробиотики, </a:t>
            </a:r>
          </a:p>
          <a:p>
            <a:pPr algn="ctr"/>
            <a:r>
              <a:rPr lang="ru-RU" sz="2000" dirty="0" smtClean="0"/>
              <a:t>продукты их метаболизма, </a:t>
            </a:r>
            <a:r>
              <a:rPr lang="ru-RU" sz="2000" dirty="0" err="1" smtClean="0"/>
              <a:t>лизаты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dirty="0" err="1" smtClean="0"/>
              <a:t>пребиотики</a:t>
            </a:r>
            <a:endParaRPr lang="ru-RU" sz="2000" dirty="0" smtClean="0"/>
          </a:p>
          <a:p>
            <a:pPr algn="ctr"/>
            <a:r>
              <a:rPr lang="ru-RU" sz="2000" dirty="0" smtClean="0"/>
              <a:t>витамины;</a:t>
            </a:r>
          </a:p>
          <a:p>
            <a:pPr algn="ctr"/>
            <a:r>
              <a:rPr lang="ru-RU" sz="2000" dirty="0" smtClean="0"/>
              <a:t>олигосахариды;</a:t>
            </a:r>
          </a:p>
          <a:p>
            <a:pPr algn="ctr"/>
            <a:r>
              <a:rPr lang="ru-RU" sz="2000" dirty="0" smtClean="0"/>
              <a:t>пищевые волокна;</a:t>
            </a:r>
          </a:p>
          <a:p>
            <a:pPr algn="ctr"/>
            <a:r>
              <a:rPr lang="ru-RU" sz="2000" dirty="0" smtClean="0"/>
              <a:t>биофлавоноиды;</a:t>
            </a:r>
          </a:p>
          <a:p>
            <a:pPr algn="ctr"/>
            <a:r>
              <a:rPr lang="ru-RU" sz="2000" dirty="0" smtClean="0"/>
              <a:t>антиоксиданты;</a:t>
            </a:r>
          </a:p>
          <a:p>
            <a:pPr algn="ctr"/>
            <a:r>
              <a:rPr lang="ru-RU" sz="2000" dirty="0" smtClean="0"/>
              <a:t>полиненасыщенные жирные кислоты;</a:t>
            </a:r>
          </a:p>
          <a:p>
            <a:pPr algn="ctr"/>
            <a:r>
              <a:rPr lang="ru-RU" sz="2000" dirty="0" smtClean="0"/>
              <a:t>биологически значимые элементы (часто неправильно называемые минералами);</a:t>
            </a:r>
          </a:p>
          <a:p>
            <a:pPr algn="ctr"/>
            <a:r>
              <a:rPr lang="ru-RU" sz="2000" dirty="0" smtClean="0"/>
              <a:t>незаменимые аминокислоты (рыбный коллаген);</a:t>
            </a:r>
          </a:p>
          <a:p>
            <a:pPr algn="ctr"/>
            <a:r>
              <a:rPr lang="ru-RU" sz="2000" dirty="0" smtClean="0"/>
              <a:t>пептиды;</a:t>
            </a:r>
          </a:p>
          <a:p>
            <a:pPr algn="ctr"/>
            <a:r>
              <a:rPr lang="ru-RU" sz="2000" dirty="0" smtClean="0"/>
              <a:t>белки;</a:t>
            </a:r>
          </a:p>
          <a:p>
            <a:pPr algn="ctr"/>
            <a:r>
              <a:rPr lang="ru-RU" sz="2000" dirty="0" smtClean="0"/>
              <a:t>холины;</a:t>
            </a:r>
          </a:p>
          <a:p>
            <a:pPr algn="ctr"/>
            <a:r>
              <a:rPr lang="ru-RU" sz="2000" dirty="0" smtClean="0"/>
              <a:t>гликозиды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14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Симбиотический продукт Н</a:t>
            </a:r>
            <a:r>
              <a:rPr lang="kk-KZ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208912" cy="338437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Состав: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Стартовая культура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консорциум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):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Streptococcus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thermophilus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Lactococcus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lactis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Lactobacillus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plantarum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, Lactobacillus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fermentum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Lactobacillus acidophilus,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Bifidobacterium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longum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Bifidobacterium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latin typeface="Calibri" pitchFamily="34" charset="0"/>
                <a:cs typeface="Calibri" pitchFamily="34" charset="0"/>
              </a:rPr>
              <a:t>bifidum</a:t>
            </a:r>
            <a:endParaRPr lang="ru-RU" sz="28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Пектин 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800" i="1" dirty="0" err="1" smtClean="0">
                <a:latin typeface="Calibri" pitchFamily="34" charset="0"/>
                <a:cs typeface="Calibri" pitchFamily="34" charset="0"/>
              </a:rPr>
              <a:t>Пребиотический</a:t>
            </a: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 компонент Инулин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Коллаген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Молоко натуральное  - до 100%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нәр%20стакан%20new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7069061" cy="125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нәр%20фольга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1687149" cy="19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5517232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наук о жизни Назарбаев Университет </a:t>
            </a:r>
          </a:p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Казахская академия питания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Оценка функциональной эффективности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256584" cy="4525963"/>
          </a:xfrm>
        </p:spPr>
        <p:txBody>
          <a:bodyPr>
            <a:normAutofit fontScale="92500"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Установлено ДНК – протекторное действие: индекс повреждения составил 0,6 – 0,9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(ИП = «% ДНК в хвосте» в опытной группе/«% ДНК в хвосте»)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Установлена общая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антиоксидантнаяя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активность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Установлена безопасность </a:t>
            </a:r>
            <a:r>
              <a:rPr lang="ru-RU" b="1" i="1" dirty="0" err="1" smtClean="0">
                <a:latin typeface="Calibri" pitchFamily="34" charset="0"/>
                <a:cs typeface="Calibri" pitchFamily="34" charset="0"/>
              </a:rPr>
              <a:t>пробиотического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консорциума </a:t>
            </a:r>
            <a:endParaRPr lang="ru-RU" i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96136" y="1412776"/>
            <a:ext cx="3137847" cy="5029796"/>
            <a:chOff x="5796136" y="1412776"/>
            <a:chExt cx="3137847" cy="502979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5" name="Picture 35" descr="070720112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1412776"/>
              <a:ext cx="2129735" cy="170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1" descr="P52600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4797152"/>
              <a:ext cx="2088232" cy="164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0" descr="DSC037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3645024"/>
              <a:ext cx="2016224" cy="1804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6" descr="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2348880"/>
              <a:ext cx="2129735" cy="1707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6754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 descr="Longevity-infograph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617525" cy="447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ongevit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333750" cy="46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организации и развития трансляционной медицины, долголетия и глобального здоровья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Департамента: д.м.н., профессор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Нургожин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Т.С.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060848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организации и развития трансляционной медицины, долголетия и глобального здоровья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Департамента: д.м.н., профессор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Нургожин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Т.С.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2060848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88033" y="4437112"/>
            <a:ext cx="8748463" cy="2160240"/>
            <a:chOff x="1627380" y="3482306"/>
            <a:chExt cx="6509523" cy="9821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27380" y="3482306"/>
              <a:ext cx="6509523" cy="9821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56147" y="3511073"/>
              <a:ext cx="5268393" cy="92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 smtClean="0">
                  <a:solidFill>
                    <a:srgbClr val="002060"/>
                  </a:solidFill>
                </a:rPr>
                <a:t>Разработка биологически активных добавок долголетия</a:t>
              </a:r>
              <a:endParaRPr lang="ru-RU" sz="3500" kern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1" y="188640"/>
            <a:ext cx="8892479" cy="792088"/>
            <a:chOff x="1627380" y="3482306"/>
            <a:chExt cx="6643637" cy="9821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27380" y="3482306"/>
              <a:ext cx="6509523" cy="9821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56147" y="3511073"/>
              <a:ext cx="6614870" cy="626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002060"/>
                  </a:solidFill>
                </a:rPr>
                <a:t>Разработка биологически активных добавок долголетия</a:t>
              </a:r>
              <a:endParaRPr lang="ru-RU" sz="28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51520" y="980728"/>
            <a:ext cx="8640960" cy="5589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797907"/>
            <a:ext cx="8712968" cy="6231493"/>
          </a:xfrm>
          <a:prstGeom prst="roundRect">
            <a:avLst>
              <a:gd name="adj" fmla="val 16848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Закон об улучшении питания в Японии включает в себя пять категорий «Продуктов для питания организма человека специального диетического использования»:</a:t>
            </a:r>
          </a:p>
          <a:p>
            <a:pPr algn="just"/>
            <a:r>
              <a:rPr lang="ru-RU" sz="2400" dirty="0" smtClean="0"/>
              <a:t>1) сухое молоко для беременных и кормящих женщин;</a:t>
            </a:r>
          </a:p>
          <a:p>
            <a:pPr algn="just"/>
            <a:r>
              <a:rPr lang="ru-RU" sz="2400" dirty="0" smtClean="0"/>
              <a:t>2) сухое молоко по особому рецепту для младенцев;</a:t>
            </a:r>
          </a:p>
          <a:p>
            <a:pPr algn="just"/>
            <a:r>
              <a:rPr lang="ru-RU" sz="2400" dirty="0" smtClean="0"/>
              <a:t>3) продукты для питания людям пожилого возраста, которым трудно пережевывать и глотать;</a:t>
            </a:r>
          </a:p>
          <a:p>
            <a:pPr algn="just"/>
            <a:r>
              <a:rPr lang="ru-RU" sz="2400" dirty="0" smtClean="0"/>
              <a:t>4) продукты для диабетиков, для лиц с болезнями печени и старческой тучностью;</a:t>
            </a:r>
          </a:p>
          <a:p>
            <a:pPr algn="just"/>
            <a:r>
              <a:rPr lang="ru-RU" sz="2400" dirty="0" smtClean="0"/>
              <a:t>5) продукты для питания специального оздоровительного использования (FOSHU), в которые добавляются полезные и эффективные ингредиенты. При этом функциональные ингредиенты должны доказать свое медицинское и питательное преимущество.</a:t>
            </a:r>
          </a:p>
          <a:p>
            <a:pPr algn="just"/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51521" y="188640"/>
            <a:ext cx="8892479" cy="792088"/>
            <a:chOff x="1627380" y="3482306"/>
            <a:chExt cx="6643637" cy="9821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27380" y="3482306"/>
              <a:ext cx="6509523" cy="9821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56147" y="3511073"/>
              <a:ext cx="6614870" cy="626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002060"/>
                  </a:solidFill>
                </a:rPr>
                <a:t>Разработка биологически активных добавок долголетия</a:t>
              </a:r>
              <a:endParaRPr lang="ru-RU" sz="28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51520" y="980728"/>
            <a:ext cx="8640960" cy="55892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797907"/>
            <a:ext cx="8712968" cy="6231493"/>
          </a:xfrm>
          <a:prstGeom prst="roundRect">
            <a:avLst>
              <a:gd name="adj" fmla="val 16848"/>
            </a:avLst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65100" prst="coolSlant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Закон об улучшении питания в Японии включает в себя пять категорий «Продуктов для питания организма человека специального диетического использования»:</a:t>
            </a:r>
          </a:p>
          <a:p>
            <a:pPr algn="just"/>
            <a:r>
              <a:rPr lang="ru-RU" sz="2400" dirty="0" smtClean="0"/>
              <a:t>1) сухое молоко для беременных и кормящих женщин;</a:t>
            </a:r>
          </a:p>
          <a:p>
            <a:pPr algn="just"/>
            <a:r>
              <a:rPr lang="ru-RU" sz="2400" dirty="0" smtClean="0"/>
              <a:t>2) сухое молоко по особому рецепту для младенцев;</a:t>
            </a:r>
          </a:p>
          <a:p>
            <a:pPr algn="just"/>
            <a:r>
              <a:rPr lang="ru-RU" sz="2400" dirty="0" smtClean="0"/>
              <a:t>3) продукты для питания людям пожилого возраста, которым трудно пережевывать и глотать;</a:t>
            </a:r>
          </a:p>
          <a:p>
            <a:pPr algn="just"/>
            <a:r>
              <a:rPr lang="ru-RU" sz="2400" dirty="0" smtClean="0"/>
              <a:t>4) продукты для диабетиков, для лиц с болезнями печени и старческой тучностью;</a:t>
            </a:r>
          </a:p>
          <a:p>
            <a:pPr algn="just"/>
            <a:r>
              <a:rPr lang="ru-RU" sz="2400" dirty="0" smtClean="0"/>
              <a:t>5) продукты для питания специального оздоровительного использования (FOSHU), в которые добавляются полезные и эффективные ингредиенты. При этом функциональные ингредиенты должны доказать свое медицинское и питательное преимущество.</a:t>
            </a:r>
          </a:p>
          <a:p>
            <a:pPr algn="just"/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2996952"/>
            <a:ext cx="8280920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552" y="4437112"/>
            <a:ext cx="8280920" cy="18722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51520" y="1628800"/>
            <a:ext cx="8640960" cy="2520281"/>
            <a:chOff x="251520" y="1412777"/>
            <a:chExt cx="8640960" cy="252028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520" y="1412777"/>
              <a:ext cx="8640960" cy="2520281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03648" y="3044958"/>
              <a:ext cx="579613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Всемирный банк. Показатели  мирового развития</a:t>
              </a:r>
            </a:p>
            <a:p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</a:rPr>
                <a:t>**</a:t>
              </a:r>
              <a:r>
                <a:rPr lang="ru-RU" b="1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World</a:t>
              </a:r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ru-RU" b="1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Population</a:t>
              </a:r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ru-RU" b="1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Prospects</a:t>
              </a:r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ru-RU" b="1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the</a:t>
              </a:r>
              <a:r>
                <a:rPr lang="ru-RU" b="1" i="1" dirty="0" smtClean="0">
                  <a:solidFill>
                    <a:schemeClr val="accent6">
                      <a:lumMod val="75000"/>
                    </a:schemeClr>
                  </a:solidFill>
                </a:rPr>
                <a:t> 2010 </a:t>
              </a:r>
              <a:r>
                <a:rPr lang="ru-RU" b="1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Revision</a:t>
              </a:r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67544" y="1484784"/>
              <a:ext cx="8280920" cy="12557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Средняя продолжительность жизни в Казахстане составила 68,4 лет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Население старше 65 лет 1 279 000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**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5"/>
          <p:cNvGrpSpPr/>
          <p:nvPr/>
        </p:nvGrpSpPr>
        <p:grpSpPr>
          <a:xfrm>
            <a:off x="251521" y="188640"/>
            <a:ext cx="8712968" cy="1080120"/>
            <a:chOff x="1627380" y="3482306"/>
            <a:chExt cx="6509523" cy="9821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27380" y="3482306"/>
              <a:ext cx="6509523" cy="98218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656147" y="3511073"/>
              <a:ext cx="5268393" cy="92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kern="1200" dirty="0" smtClean="0">
                  <a:solidFill>
                    <a:srgbClr val="002060"/>
                  </a:solidFill>
                </a:rPr>
                <a:t>Разработка биологически активных добавок долголетия</a:t>
              </a:r>
              <a:endParaRPr lang="ru-RU" sz="35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251520" y="4149080"/>
            <a:ext cx="8640960" cy="2520281"/>
          </a:xfrm>
          <a:prstGeom prst="roundRect">
            <a:avLst/>
          </a:prstGeom>
          <a:gradFill>
            <a:gsLst>
              <a:gs pos="0">
                <a:srgbClr val="3333FF"/>
              </a:gs>
              <a:gs pos="50000">
                <a:srgbClr val="3333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4477528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продолжительность жизни в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Монако – 89,73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Япония – 82,25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 Соединенные штаты – 78,37</a:t>
            </a: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152. Казахстан – 68,4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Старение человека</a:t>
            </a:r>
            <a:r>
              <a:rPr lang="ru-RU" sz="2800" dirty="0" smtClean="0"/>
              <a:t> — как и старение других организмов, это биологический процесс постепенной деградации частей и систем тела человека и последствия этого процесса.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42900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Физиологические изменения, которые происходят в теле человека с возрастом, в первую очередь выражаются в снижении биологических функций и способности приспосабливаться к метаболическому стрессу.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intestinal-microflora-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257800" cy="4502150"/>
          </a:xfrm>
          <a:prstGeom prst="rect">
            <a:avLst/>
          </a:prstGeom>
          <a:noFill/>
        </p:spPr>
      </p:pic>
      <p:sp>
        <p:nvSpPr>
          <p:cNvPr id="4404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0" y="260648"/>
            <a:ext cx="9144000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длина кишечника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~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7м (20м)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Human cells &lt;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microb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cells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microb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cells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Human cells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х10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генов микробных=150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генов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человека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662</TotalTime>
  <Words>1278</Words>
  <Application>Microsoft Office PowerPoint</Application>
  <PresentationFormat>Экран (4:3)</PresentationFormat>
  <Paragraphs>189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Развитие нового направления функциональных продуктов питания  ассоциировано с энтеротипами</vt:lpstr>
      <vt:lpstr>Презентация PowerPoint</vt:lpstr>
      <vt:lpstr>Департамент организации и развития трансляционной медицины, долголетия и глобального здоровья </vt:lpstr>
      <vt:lpstr>Департамент организации и развития трансляционной медицины, долголетия и глобального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Гиперлипидемия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Про-, пре-, синбиотические продукты</vt:lpstr>
      <vt:lpstr>Основные компоненты </vt:lpstr>
      <vt:lpstr>Симбиотический продукт НӘР</vt:lpstr>
      <vt:lpstr>Оценка функциональной эффективности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113</cp:revision>
  <dcterms:created xsi:type="dcterms:W3CDTF">2012-02-05T11:35:52Z</dcterms:created>
  <dcterms:modified xsi:type="dcterms:W3CDTF">2012-03-15T05:20:07Z</dcterms:modified>
</cp:coreProperties>
</file>